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77"/>
  </p:notesMasterIdLst>
  <p:handoutMasterIdLst>
    <p:handoutMasterId r:id="rId78"/>
  </p:handoutMasterIdLst>
  <p:sldIdLst>
    <p:sldId id="1122" r:id="rId2"/>
    <p:sldId id="1127" r:id="rId3"/>
    <p:sldId id="1125" r:id="rId4"/>
    <p:sldId id="1126" r:id="rId5"/>
    <p:sldId id="846" r:id="rId6"/>
    <p:sldId id="822" r:id="rId7"/>
    <p:sldId id="990" r:id="rId8"/>
    <p:sldId id="986" r:id="rId9"/>
    <p:sldId id="1046" r:id="rId10"/>
    <p:sldId id="1002" r:id="rId11"/>
    <p:sldId id="698" r:id="rId12"/>
    <p:sldId id="855" r:id="rId13"/>
    <p:sldId id="1128" r:id="rId14"/>
    <p:sldId id="862" r:id="rId15"/>
    <p:sldId id="736" r:id="rId16"/>
    <p:sldId id="856" r:id="rId17"/>
    <p:sldId id="1004" r:id="rId18"/>
    <p:sldId id="857" r:id="rId19"/>
    <p:sldId id="738" r:id="rId20"/>
    <p:sldId id="860" r:id="rId21"/>
    <p:sldId id="1130" r:id="rId22"/>
    <p:sldId id="1129" r:id="rId23"/>
    <p:sldId id="854" r:id="rId24"/>
    <p:sldId id="1135" r:id="rId25"/>
    <p:sldId id="733" r:id="rId26"/>
    <p:sldId id="695" r:id="rId27"/>
    <p:sldId id="847" r:id="rId28"/>
    <p:sldId id="748" r:id="rId29"/>
    <p:sldId id="938" r:id="rId30"/>
    <p:sldId id="900" r:id="rId31"/>
    <p:sldId id="901" r:id="rId32"/>
    <p:sldId id="902" r:id="rId33"/>
    <p:sldId id="1136" r:id="rId34"/>
    <p:sldId id="1137" r:id="rId35"/>
    <p:sldId id="1138" r:id="rId36"/>
    <p:sldId id="1139" r:id="rId37"/>
    <p:sldId id="903" r:id="rId38"/>
    <p:sldId id="905" r:id="rId39"/>
    <p:sldId id="1011" r:id="rId40"/>
    <p:sldId id="1012" r:id="rId41"/>
    <p:sldId id="1013" r:id="rId42"/>
    <p:sldId id="1140" r:id="rId43"/>
    <p:sldId id="1141" r:id="rId44"/>
    <p:sldId id="1014" r:id="rId45"/>
    <p:sldId id="1015" r:id="rId46"/>
    <p:sldId id="1049" r:id="rId47"/>
    <p:sldId id="1050" r:id="rId48"/>
    <p:sldId id="1051" r:id="rId49"/>
    <p:sldId id="1052" r:id="rId50"/>
    <p:sldId id="1053" r:id="rId51"/>
    <p:sldId id="1054" r:id="rId52"/>
    <p:sldId id="1055" r:id="rId53"/>
    <p:sldId id="1056" r:id="rId54"/>
    <p:sldId id="1057" r:id="rId55"/>
    <p:sldId id="1058" r:id="rId56"/>
    <p:sldId id="1059" r:id="rId57"/>
    <p:sldId id="1060" r:id="rId58"/>
    <p:sldId id="1061" r:id="rId59"/>
    <p:sldId id="1062" r:id="rId60"/>
    <p:sldId id="1063" r:id="rId61"/>
    <p:sldId id="1064" r:id="rId62"/>
    <p:sldId id="1065" r:id="rId63"/>
    <p:sldId id="1066" r:id="rId64"/>
    <p:sldId id="1067" r:id="rId65"/>
    <p:sldId id="1068" r:id="rId66"/>
    <p:sldId id="1069" r:id="rId67"/>
    <p:sldId id="1070" r:id="rId68"/>
    <p:sldId id="1071" r:id="rId69"/>
    <p:sldId id="1072" r:id="rId70"/>
    <p:sldId id="1073" r:id="rId71"/>
    <p:sldId id="1074" r:id="rId72"/>
    <p:sldId id="1075" r:id="rId73"/>
    <p:sldId id="1076" r:id="rId74"/>
    <p:sldId id="1077" r:id="rId75"/>
    <p:sldId id="1078" r:id="rId76"/>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CC"/>
    <a:srgbClr val="990099"/>
    <a:srgbClr val="00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6" autoAdjust="0"/>
    <p:restoredTop sz="93132" autoAdjust="0"/>
  </p:normalViewPr>
  <p:slideViewPr>
    <p:cSldViewPr>
      <p:cViewPr varScale="1">
        <p:scale>
          <a:sx n="118" d="100"/>
          <a:sy n="118" d="100"/>
        </p:scale>
        <p:origin x="248" y="192"/>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83" Type="http://schemas.microsoft.com/office/2015/10/relationships/revisionInfo" Target="revisionInfo.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4" Type="http://schemas.openxmlformats.org/officeDocument/2006/relationships/hyperlink" Target="https://en.wikipedia.org/wiki/Chess"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1</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132591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19</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51868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Dan Klein</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21</a:t>
            </a:fld>
            <a:endParaRPr lang="en-US"/>
          </a:p>
        </p:txBody>
      </p:sp>
    </p:spTree>
    <p:extLst>
      <p:ext uri="{BB962C8B-B14F-4D97-AF65-F5344CB8AC3E}">
        <p14:creationId xmlns:p14="http://schemas.microsoft.com/office/powerpoint/2010/main" val="1291975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22</a:t>
            </a:fld>
            <a:endParaRPr lang="en-US"/>
          </a:p>
        </p:txBody>
      </p:sp>
    </p:spTree>
    <p:extLst>
      <p:ext uri="{BB962C8B-B14F-4D97-AF65-F5344CB8AC3E}">
        <p14:creationId xmlns:p14="http://schemas.microsoft.com/office/powerpoint/2010/main" val="496071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DFB077D-9AF9-411D-8597-38FFA7DFB44C}" type="slidenum">
              <a:rPr lang="en-US"/>
              <a:pPr/>
              <a:t>23</a:t>
            </a:fld>
            <a:endParaRPr lang="en-US"/>
          </a:p>
        </p:txBody>
      </p:sp>
      <p:sp>
        <p:nvSpPr>
          <p:cNvPr id="70659" name="Rectangle 2"/>
          <p:cNvSpPr>
            <a:spLocks noGrp="1" noRot="1" noChangeAspect="1" noChangeArrowheads="1" noTextEdit="1"/>
          </p:cNvSpPr>
          <p:nvPr>
            <p:ph type="sldImg"/>
          </p:nvPr>
        </p:nvSpPr>
        <p:spPr>
          <a:xfrm>
            <a:off x="1254125" y="719138"/>
            <a:ext cx="4794250" cy="3595687"/>
          </a:xfrm>
          <a:ln/>
        </p:spPr>
      </p:sp>
      <p:sp>
        <p:nvSpPr>
          <p:cNvPr id="70660" name="Rectangle 3"/>
          <p:cNvSpPr>
            <a:spLocks noGrp="1" noChangeArrowheads="1"/>
          </p:cNvSpPr>
          <p:nvPr>
            <p:ph type="body" idx="1"/>
          </p:nvPr>
        </p:nvSpPr>
        <p:spPr>
          <a:xfrm>
            <a:off x="974725" y="4554538"/>
            <a:ext cx="5353050" cy="4314825"/>
          </a:xfrm>
          <a:no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500516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24</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6127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A26859B-3ED9-4E16-B19A-DF8A5FEE951B}" type="slidenum">
              <a:rPr lang="en-US"/>
              <a:pPr/>
              <a:t>25</a:t>
            </a:fld>
            <a:endParaRPr lang="en-US"/>
          </a:p>
        </p:txBody>
      </p:sp>
      <p:sp>
        <p:nvSpPr>
          <p:cNvPr id="71683"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1684"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85074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CE54E2F-3080-47AF-821F-50ECB41B9829}" type="slidenum">
              <a:rPr lang="en-US"/>
              <a:pPr/>
              <a:t>26</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ea typeface="ＭＳ Ｐゴシック" pitchFamily="34" charset="-128"/>
              </a:rPr>
              <a:t>note that solution requires a move that seems to lose ground: computer doesn’t mind, but people sometimes balk:</a:t>
            </a:r>
          </a:p>
          <a:p>
            <a:pPr eaLnBrk="1" hangingPunct="1"/>
            <a:r>
              <a:rPr lang="en-US">
                <a:latin typeface="Times New Roman" pitchFamily="18" charset="0"/>
                <a:ea typeface="ＭＳ Ｐゴシック" pitchFamily="34" charset="-128"/>
              </a:rPr>
              <a:t>331-310/220/320-321-300-311-110*-221-020-031-010-021-000</a:t>
            </a:r>
          </a:p>
          <a:p>
            <a:pPr eaLnBrk="1" hangingPunct="1"/>
            <a:r>
              <a:rPr lang="en-US">
                <a:latin typeface="Times New Roman" pitchFamily="18" charset="0"/>
                <a:ea typeface="ＭＳ Ｐゴシック" pitchFamily="34" charset="-128"/>
              </a:rPr>
              <a:t>note that 320 is a useless state because can only go from there back to parent</a:t>
            </a:r>
          </a:p>
          <a:p>
            <a:pPr eaLnBrk="1" hangingPunct="1"/>
            <a:endParaRPr lang="en-US">
              <a:latin typeface="Times New Roman" pitchFamily="18" charset="0"/>
              <a:ea typeface="ＭＳ Ｐゴシック" pitchFamily="34" charset="-128"/>
            </a:endParaRPr>
          </a:p>
          <a:p>
            <a:pPr eaLnBrk="1" hangingPunct="1"/>
            <a:r>
              <a:rPr lang="en-US">
                <a:latin typeface="Times New Roman" pitchFamily="18" charset="0"/>
                <a:ea typeface="ＭＳ Ｐゴシック" pitchFamily="34" charset="-128"/>
              </a:rPr>
              <a:t>costs: if equal for all routes then no difference between310 and 220 as second state, but if costs for moving M is 3 and costs for moving C is 1 then is a difference:  draw out this part of path clearly and illustrate</a:t>
            </a:r>
          </a:p>
          <a:p>
            <a:pPr eaLnBrk="1" hangingPunct="1"/>
            <a:r>
              <a:rPr lang="en-US">
                <a:latin typeface="Times New Roman" pitchFamily="18" charset="0"/>
                <a:ea typeface="ＭＳ Ｐゴシック" pitchFamily="34" charset="-128"/>
              </a:rPr>
              <a:t>	331-(2)-310-(1)-321 so cost is 3</a:t>
            </a:r>
          </a:p>
          <a:p>
            <a:pPr eaLnBrk="1" hangingPunct="1"/>
            <a:r>
              <a:rPr lang="en-US">
                <a:latin typeface="Times New Roman" pitchFamily="18" charset="0"/>
                <a:ea typeface="ＭＳ Ｐゴシック" pitchFamily="34" charset="-128"/>
              </a:rPr>
              <a:t>	331-(4)-220-(3)-321 s0 cost is 7</a:t>
            </a:r>
          </a:p>
          <a:p>
            <a:pPr eaLnBrk="1" hangingPunct="1">
              <a:buFontTx/>
              <a:buChar char="•"/>
            </a:pPr>
            <a:endParaRPr lang="en-US">
              <a:latin typeface="Times New Roman" pitchFamily="18" charset="0"/>
              <a:ea typeface="ＭＳ Ｐゴシック" pitchFamily="34" charset="-128"/>
            </a:endParaRPr>
          </a:p>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4415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CEDAB18-6DDB-436C-AE81-4E81DDDCF2F8}" type="slidenum">
              <a:rPr lang="en-US"/>
              <a:pPr/>
              <a:t>27</a:t>
            </a:fld>
            <a:endParaRPr lang="en-US"/>
          </a:p>
        </p:txBody>
      </p:sp>
      <p:sp>
        <p:nvSpPr>
          <p:cNvPr id="72707"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2708"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88728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7C85A32-8E9C-440F-B475-C1B66F50CC8F}" type="slidenum">
              <a:rPr lang="en-US"/>
              <a:pPr/>
              <a:t>28</a:t>
            </a:fld>
            <a:endParaRPr lang="en-US"/>
          </a:p>
        </p:txBody>
      </p:sp>
      <p:sp>
        <p:nvSpPr>
          <p:cNvPr id="74755" name="Rectangle 2"/>
          <p:cNvSpPr>
            <a:spLocks noGrp="1" noRot="1" noChangeAspect="1" noChangeArrowheads="1" noTextEdit="1"/>
          </p:cNvSpPr>
          <p:nvPr>
            <p:ph type="sldImg"/>
          </p:nvPr>
        </p:nvSpPr>
        <p:spPr>
          <a:xfrm>
            <a:off x="1254125" y="719138"/>
            <a:ext cx="4794250" cy="3595687"/>
          </a:xfrm>
          <a:ln/>
        </p:spPr>
      </p:sp>
      <p:sp>
        <p:nvSpPr>
          <p:cNvPr id="74756" name="Rectangle 3"/>
          <p:cNvSpPr>
            <a:spLocks noGrp="1" noChangeArrowheads="1"/>
          </p:cNvSpPr>
          <p:nvPr>
            <p:ph type="body" idx="1"/>
          </p:nvPr>
        </p:nvSpPr>
        <p:spPr>
          <a:xfrm>
            <a:off x="974725" y="4554538"/>
            <a:ext cx="5353050" cy="4314825"/>
          </a:xfrm>
          <a:noFill/>
          <a:ln/>
        </p:spPr>
        <p:txBody>
          <a:bodyPr/>
          <a:lstStyle/>
          <a:p>
            <a:pPr eaLnBrk="1" hangingPunct="1"/>
            <a:r>
              <a:rPr lang="en-US">
                <a:latin typeface="Times New Roman" pitchFamily="18" charset="0"/>
                <a:ea typeface="ＭＳ Ｐゴシック" pitchFamily="34" charset="-128"/>
              </a:rPr>
              <a:t>state space defined by initial state and operators, in book, states are implemented as nodes and actions as arcs.</a:t>
            </a:r>
          </a:p>
          <a:p>
            <a:pPr eaLnBrk="1" hangingPunct="1"/>
            <a:r>
              <a:rPr lang="en-US">
                <a:latin typeface="Times New Roman" pitchFamily="18" charset="0"/>
                <a:ea typeface="ＭＳ Ｐゴシック" pitchFamily="34" charset="-128"/>
              </a:rPr>
              <a:t>a path represents a sequence of actions that (should) transform the intial world state into a world state that satisfies the goal.  **trace on 8’s or VW**</a:t>
            </a:r>
          </a:p>
          <a:p>
            <a:pPr eaLnBrk="1" hangingPunct="1"/>
            <a:r>
              <a:rPr lang="en-US">
                <a:latin typeface="Times New Roman" pitchFamily="18" charset="0"/>
                <a:ea typeface="ＭＳ Ｐゴシック" pitchFamily="34" charset="-128"/>
              </a:rPr>
              <a:t>solution: **trace on 8’s or VW**</a:t>
            </a:r>
          </a:p>
          <a:p>
            <a:pPr eaLnBrk="1" hangingPunct="1"/>
            <a:r>
              <a:rPr lang="en-US">
                <a:latin typeface="Times New Roman" pitchFamily="18" charset="0"/>
                <a:ea typeface="ＭＳ Ｐゴシック" pitchFamily="34" charset="-128"/>
              </a:rPr>
              <a:t>the right representation can dramatically decrease the size of the state space, as we’ll see with the M&amp;C problem. </a:t>
            </a:r>
          </a:p>
        </p:txBody>
      </p:sp>
    </p:spTree>
    <p:extLst>
      <p:ext uri="{BB962C8B-B14F-4D97-AF65-F5344CB8AC3E}">
        <p14:creationId xmlns:p14="http://schemas.microsoft.com/office/powerpoint/2010/main" val="364639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33</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Tree>
    <p:extLst>
      <p:ext uri="{BB962C8B-B14F-4D97-AF65-F5344CB8AC3E}">
        <p14:creationId xmlns:p14="http://schemas.microsoft.com/office/powerpoint/2010/main" val="2031127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3</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1894026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34</a:t>
            </a:fld>
            <a:endParaRPr lang="en-US" smtClean="0">
              <a:latin typeface="Arial" charset="0"/>
            </a:endParaRPr>
          </a:p>
        </p:txBody>
      </p:sp>
    </p:spTree>
    <p:extLst>
      <p:ext uri="{BB962C8B-B14F-4D97-AF65-F5344CB8AC3E}">
        <p14:creationId xmlns:p14="http://schemas.microsoft.com/office/powerpoint/2010/main" val="1865459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rPr>
              <a:t>Slide from Dan </a:t>
            </a:r>
            <a:r>
              <a:rPr lang="en-US" dirty="0" err="1" smtClean="0">
                <a:latin typeface="Arial" charset="0"/>
              </a:rPr>
              <a:t>Klien</a:t>
            </a:r>
            <a:endParaRPr lang="en-US" dirty="0" smtClean="0">
              <a:latin typeface="Arial" charset="0"/>
            </a:endParaRPr>
          </a:p>
          <a:p>
            <a:r>
              <a:rPr lang="en-US" dirty="0" smtClean="0">
                <a:latin typeface="Arial" charset="0"/>
              </a:rPr>
              <a:t>This</a:t>
            </a:r>
            <a:r>
              <a:rPr lang="en-US" baseline="0" dirty="0" smtClean="0">
                <a:latin typeface="Arial" charset="0"/>
              </a:rPr>
              <a:t> </a:t>
            </a:r>
            <a:r>
              <a:rPr lang="en-US" baseline="0" dirty="0" smtClean="0">
                <a:latin typeface="Arial" charset="0"/>
              </a:rPr>
              <a:t>allows you to also add in multiple MIN opponents.  For instance, multiple ghosts in </a:t>
            </a:r>
            <a:r>
              <a:rPr lang="en-US" baseline="0" dirty="0" err="1" smtClean="0">
                <a:latin typeface="Arial" charset="0"/>
              </a:rPr>
              <a:t>PacMan</a:t>
            </a:r>
            <a:r>
              <a:rPr lang="en-US" baseline="0" dirty="0" smtClean="0">
                <a:latin typeface="Arial" charset="0"/>
              </a:rPr>
              <a:t>.</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35</a:t>
            </a:fld>
            <a:endParaRPr lang="en-US" smtClean="0">
              <a:latin typeface="Arial" charset="0"/>
            </a:endParaRPr>
          </a:p>
        </p:txBody>
      </p:sp>
    </p:spTree>
    <p:extLst>
      <p:ext uri="{BB962C8B-B14F-4D97-AF65-F5344CB8AC3E}">
        <p14:creationId xmlns:p14="http://schemas.microsoft.com/office/powerpoint/2010/main" val="150841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36</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294255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40</a:t>
            </a:fld>
            <a:endParaRPr lang="en-US"/>
          </a:p>
        </p:txBody>
      </p:sp>
    </p:spTree>
    <p:extLst>
      <p:ext uri="{BB962C8B-B14F-4D97-AF65-F5344CB8AC3E}">
        <p14:creationId xmlns:p14="http://schemas.microsoft.com/office/powerpoint/2010/main" val="2187182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Slide from</a:t>
            </a:r>
            <a:r>
              <a:rPr lang="en-US" baseline="0" dirty="0" smtClean="0">
                <a:latin typeface="Arial" charset="0"/>
              </a:rPr>
              <a:t> Dan </a:t>
            </a:r>
            <a:r>
              <a:rPr lang="en-US" baseline="0" dirty="0" err="1" smtClean="0">
                <a:latin typeface="Arial" charset="0"/>
              </a:rPr>
              <a:t>Klien</a:t>
            </a:r>
            <a:endParaRPr lang="en-US" dirty="0" smtClean="0">
              <a:latin typeface="Arial" charset="0"/>
            </a:endParaRPr>
          </a:p>
          <a:p>
            <a:r>
              <a:rPr lang="en-US" dirty="0" smtClean="0">
                <a:latin typeface="Arial" charset="0"/>
              </a:rPr>
              <a:t>Pick </a:t>
            </a:r>
            <a:r>
              <a:rPr lang="en-US" dirty="0" smtClean="0">
                <a:latin typeface="Arial" charset="0"/>
              </a:rPr>
              <a:t>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42</a:t>
            </a:fld>
            <a:endParaRPr lang="en-US" smtClean="0">
              <a:latin typeface="Arial" charset="0"/>
            </a:endParaRPr>
          </a:p>
        </p:txBody>
      </p:sp>
    </p:spTree>
    <p:extLst>
      <p:ext uri="{BB962C8B-B14F-4D97-AF65-F5344CB8AC3E}">
        <p14:creationId xmlns:p14="http://schemas.microsoft.com/office/powerpoint/2010/main" val="1744263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43</a:t>
            </a:fld>
            <a:endParaRPr lang="en-US" smtClean="0">
              <a:latin typeface="Arial" charset="0"/>
            </a:endParaRPr>
          </a:p>
        </p:txBody>
      </p:sp>
    </p:spTree>
    <p:extLst>
      <p:ext uri="{BB962C8B-B14F-4D97-AF65-F5344CB8AC3E}">
        <p14:creationId xmlns:p14="http://schemas.microsoft.com/office/powerpoint/2010/main" val="2039310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C3EEFD1-9270-4451-88EC-79C56B885781}" type="slidenum">
              <a:rPr lang="en-US" smtClean="0"/>
              <a:pPr/>
              <a:t>50</a:t>
            </a:fld>
            <a:endParaRPr lang="en-US"/>
          </a:p>
        </p:txBody>
      </p:sp>
      <p:sp>
        <p:nvSpPr>
          <p:cNvPr id="50179" name="Rectangle 2"/>
          <p:cNvSpPr>
            <a:spLocks noGrp="1" noRot="1" noChangeAspect="1" noChangeArrowheads="1" noTextEdit="1"/>
          </p:cNvSpPr>
          <p:nvPr>
            <p:ph type="sldImg"/>
          </p:nvPr>
        </p:nvSpPr>
        <p:spPr>
          <a:xfrm>
            <a:off x="1254125" y="719138"/>
            <a:ext cx="4794250" cy="3595687"/>
          </a:xfrm>
          <a:ln/>
        </p:spPr>
      </p:sp>
      <p:sp>
        <p:nvSpPr>
          <p:cNvPr id="50180"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1528080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51</a:t>
            </a:fld>
            <a:endParaRPr lang="en-US"/>
          </a:p>
        </p:txBody>
      </p:sp>
    </p:spTree>
    <p:extLst>
      <p:ext uri="{BB962C8B-B14F-4D97-AF65-F5344CB8AC3E}">
        <p14:creationId xmlns:p14="http://schemas.microsoft.com/office/powerpoint/2010/main" val="608540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739DB4-C56E-4F5F-8560-B2E870F32FC2}" type="slidenum">
              <a:rPr lang="en-US" altLang="en-US" sz="2400"/>
              <a:pPr eaLnBrk="1" hangingPunct="1">
                <a:spcBef>
                  <a:spcPct val="0"/>
                </a:spcBef>
              </a:pPr>
              <a:t>55</a:t>
            </a:fld>
            <a:endParaRPr lang="en-US" altLang="en-US" sz="24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0960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cap="flat"/>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454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4</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57014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BC763A8-E291-4567-958F-043AB305143C}" type="slidenum">
              <a:rPr lang="en-US" altLang="en-US" sz="2400"/>
              <a:pPr eaLnBrk="1" hangingPunct="1">
                <a:spcBef>
                  <a:spcPct val="0"/>
                </a:spcBef>
              </a:pPr>
              <a:t>57</a:t>
            </a:fld>
            <a:endParaRPr lang="en-US" altLang="en-US" sz="24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82333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4262746-6984-4FBB-B074-93EE6D20AC59}" type="slidenum">
              <a:rPr lang="en-US" altLang="en-US" sz="2400"/>
              <a:pPr eaLnBrk="1" hangingPunct="1">
                <a:spcBef>
                  <a:spcPct val="0"/>
                </a:spcBef>
              </a:pPr>
              <a:t>58</a:t>
            </a:fld>
            <a:endParaRPr lang="en-US" altLang="en-US" sz="24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96185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2BC9DE4-DB3B-4D86-AF16-5A0E6427DA3F}" type="slidenum">
              <a:rPr lang="en-US" smtClean="0"/>
              <a:pPr/>
              <a:t>59</a:t>
            </a:fld>
            <a:endParaRPr lang="en-US"/>
          </a:p>
        </p:txBody>
      </p:sp>
      <p:sp>
        <p:nvSpPr>
          <p:cNvPr id="52227" name="Rectangle 2"/>
          <p:cNvSpPr>
            <a:spLocks noGrp="1" noRot="1" noChangeAspect="1" noChangeArrowheads="1" noTextEdit="1"/>
          </p:cNvSpPr>
          <p:nvPr>
            <p:ph type="sldImg"/>
          </p:nvPr>
        </p:nvSpPr>
        <p:spPr>
          <a:xfrm>
            <a:off x="1254125" y="719138"/>
            <a:ext cx="4794250" cy="3595687"/>
          </a:xfrm>
          <a:ln/>
        </p:spPr>
      </p:sp>
      <p:sp>
        <p:nvSpPr>
          <p:cNvPr id="5222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777171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26EECBF-BCF5-4B15-98C1-6FD0585124AD}" type="slidenum">
              <a:rPr lang="en-US" altLang="en-US" sz="2400"/>
              <a:pPr eaLnBrk="1" hangingPunct="1">
                <a:spcBef>
                  <a:spcPct val="0"/>
                </a:spcBef>
              </a:pPr>
              <a:t>60</a:t>
            </a:fld>
            <a:endParaRPr lang="en-US" altLang="en-US" sz="24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57955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87B7BE1-0381-494B-8CA4-37556A4F8B18}" type="slidenum">
              <a:rPr lang="en-US" altLang="en-US" sz="2400"/>
              <a:pPr eaLnBrk="1" hangingPunct="1">
                <a:spcBef>
                  <a:spcPct val="0"/>
                </a:spcBef>
              </a:pPr>
              <a:t>61</a:t>
            </a:fld>
            <a:endParaRPr lang="en-US" altLang="en-US" sz="24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13588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0925C64-7E55-4CCC-8D43-08151491EDC9}" type="slidenum">
              <a:rPr lang="en-US" altLang="en-US" sz="2400"/>
              <a:pPr eaLnBrk="1" hangingPunct="1">
                <a:spcBef>
                  <a:spcPct val="0"/>
                </a:spcBef>
              </a:pPr>
              <a:t>62</a:t>
            </a:fld>
            <a:endParaRPr lang="en-US" altLang="en-US" sz="24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958605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1D0BE98-31BC-43AC-B647-4EEFED6F161F}" type="slidenum">
              <a:rPr lang="en-US" altLang="en-US" sz="2400"/>
              <a:pPr eaLnBrk="1" hangingPunct="1">
                <a:spcBef>
                  <a:spcPct val="0"/>
                </a:spcBef>
              </a:pPr>
              <a:t>63</a:t>
            </a:fld>
            <a:endParaRPr lang="en-US" altLang="en-US" sz="24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782389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1551D7-4D2E-49A1-BE43-0D572FC1AF6F}" type="slidenum">
              <a:rPr lang="en-US" altLang="en-US" sz="2400"/>
              <a:pPr eaLnBrk="1" hangingPunct="1">
                <a:spcBef>
                  <a:spcPct val="0"/>
                </a:spcBef>
              </a:pPr>
              <a:t>64</a:t>
            </a:fld>
            <a:endParaRPr lang="en-US" altLang="en-US" sz="24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09650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741630-3970-447F-BD3A-0B4CCB7827C4}" type="slidenum">
              <a:rPr lang="en-US" altLang="en-US" sz="2400"/>
              <a:pPr eaLnBrk="1" hangingPunct="1">
                <a:spcBef>
                  <a:spcPct val="0"/>
                </a:spcBef>
              </a:pPr>
              <a:t>65</a:t>
            </a:fld>
            <a:endParaRPr lang="en-US" altLang="en-US" sz="24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6392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4D837F1-6869-46BF-A742-58365FEF0CC0}" type="slidenum">
              <a:rPr lang="en-US" altLang="en-US" sz="2400"/>
              <a:pPr eaLnBrk="1" hangingPunct="1">
                <a:spcBef>
                  <a:spcPct val="0"/>
                </a:spcBef>
              </a:pPr>
              <a:t>66</a:t>
            </a:fld>
            <a:endParaRPr lang="en-US" altLang="en-US" sz="24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3638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Y axis shows </a:t>
            </a:r>
            <a:r>
              <a:rPr lang="en-US" sz="1200" b="0"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scores.</a:t>
            </a:r>
            <a:r>
              <a:rPr lang="en-US" sz="1200" b="0" i="0" u="none" strike="noStrike" kern="1200" baseline="0" dirty="0" smtClean="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a:t>
            </a:r>
            <a:r>
              <a:rPr lang="en-US" sz="1200" b="1"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baseline="30000" dirty="0" smtClean="0">
                <a:solidFill>
                  <a:schemeClr val="tx1"/>
                </a:solidFill>
                <a:effectLst/>
                <a:latin typeface="Times New Roman" pitchFamily="-107" charset="0"/>
                <a:ea typeface="ＭＳ Ｐゴシック" charset="-128"/>
                <a:cs typeface="ＭＳ Ｐゴシック" charset="-128"/>
                <a:hlinkClick r:id="rId3"/>
              </a:rPr>
              <a:t>[a]</a:t>
            </a:r>
            <a:r>
              <a:rPr lang="en-US" sz="1200" b="1" i="0" u="none" strike="noStrike" kern="1200" dirty="0" smtClean="0">
                <a:solidFill>
                  <a:schemeClr val="tx1"/>
                </a:solidFill>
                <a:effectLst/>
                <a:latin typeface="Times New Roman" pitchFamily="-107" charset="0"/>
                <a:ea typeface="ＭＳ Ｐゴシック" charset="-128"/>
                <a:cs typeface="ＭＳ Ｐゴシック" charset="-128"/>
              </a:rPr>
              <a:t> rating system</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is a method for calculating the relative skill levels of players games like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hlinkClick r:id="rId4" tooltip="Chess"/>
              </a:rPr>
              <a:t>chess</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8</a:t>
            </a:fld>
            <a:endParaRPr lang="en-US"/>
          </a:p>
        </p:txBody>
      </p:sp>
    </p:spTree>
    <p:extLst>
      <p:ext uri="{BB962C8B-B14F-4D97-AF65-F5344CB8AC3E}">
        <p14:creationId xmlns:p14="http://schemas.microsoft.com/office/powerpoint/2010/main" val="835291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C61F354A-076C-4598-B819-7E88621B1F98}" type="slidenum">
              <a:rPr lang="en-US" altLang="en-US" sz="2400"/>
              <a:pPr eaLnBrk="1" hangingPunct="1">
                <a:spcBef>
                  <a:spcPct val="0"/>
                </a:spcBef>
              </a:pPr>
              <a:t>67</a:t>
            </a:fld>
            <a:endParaRPr lang="en-US" altLang="en-US" sz="24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84932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A2B109A-3827-46F4-AC63-EB5BD59B2F74}" type="slidenum">
              <a:rPr lang="en-US" altLang="en-US" sz="2400"/>
              <a:pPr eaLnBrk="1" hangingPunct="1">
                <a:spcBef>
                  <a:spcPct val="0"/>
                </a:spcBef>
              </a:pPr>
              <a:t>68</a:t>
            </a:fld>
            <a:endParaRPr lang="en-US" altLang="en-US" sz="24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13924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DD54B67-D456-422F-93F6-342543302A9C}" type="slidenum">
              <a:rPr lang="en-US" altLang="en-US" sz="2400"/>
              <a:pPr eaLnBrk="1" hangingPunct="1">
                <a:spcBef>
                  <a:spcPct val="0"/>
                </a:spcBef>
              </a:pPr>
              <a:t>69</a:t>
            </a:fld>
            <a:endParaRPr lang="en-US" altLang="en-US" sz="24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499768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38B590-B700-4EF8-92BF-61B7BF385B5D}" type="slidenum">
              <a:rPr lang="en-US" altLang="en-US" sz="2400"/>
              <a:pPr eaLnBrk="1" hangingPunct="1">
                <a:spcBef>
                  <a:spcPct val="0"/>
                </a:spcBef>
              </a:pPr>
              <a:t>70</a:t>
            </a:fld>
            <a:endParaRPr lang="en-US" altLang="en-US" sz="24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099109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C035C50-144E-4C4D-8325-9C8406311948}" type="slidenum">
              <a:rPr lang="en-US" altLang="en-US" sz="2400"/>
              <a:pPr eaLnBrk="1" hangingPunct="1">
                <a:spcBef>
                  <a:spcPct val="0"/>
                </a:spcBef>
              </a:pPr>
              <a:t>71</a:t>
            </a:fld>
            <a:endParaRPr lang="en-US" altLang="en-US" sz="24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2764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A158E384-C1AF-4BEB-AEB0-C615943611D2}" type="slidenum">
              <a:rPr lang="en-US" altLang="en-US" sz="2400"/>
              <a:pPr eaLnBrk="1" hangingPunct="1">
                <a:spcBef>
                  <a:spcPct val="0"/>
                </a:spcBef>
              </a:pPr>
              <a:t>72</a:t>
            </a:fld>
            <a:endParaRPr lang="en-US" altLang="en-US" sz="24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943073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p>
          <a:p>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 It may not seem a lot more than chess's 10¹²º but it is actually </a:t>
            </a:r>
            <a:r>
              <a:rPr lang="en-US" sz="1200" b="1" kern="1200" dirty="0" smtClean="0">
                <a:solidFill>
                  <a:schemeClr val="tx1"/>
                </a:solidFill>
                <a:effectLst/>
                <a:latin typeface="Times New Roman" pitchFamily="-107" charset="0"/>
                <a:ea typeface="ＭＳ Ｐゴシック" charset="-128"/>
                <a:cs typeface="ＭＳ Ｐゴシック" charset="-128"/>
              </a:rPr>
              <a:t>1 million trillion trillion trillion trillion more configurations than chess!</a:t>
            </a:r>
            <a:r>
              <a:rPr lang="en-US" sz="1200" kern="1200" dirty="0" smtClean="0">
                <a:solidFill>
                  <a:schemeClr val="tx1"/>
                </a:solidFill>
                <a:effectLst/>
                <a:latin typeface="Times New Roman" pitchFamily="-107" charset="0"/>
                <a:ea typeface="ＭＳ Ｐゴシック" charset="-128"/>
                <a:cs typeface="ＭＳ Ｐゴシック" charset="-128"/>
              </a:rPr>
              <a:t> That is a lot more.</a:t>
            </a: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b="1" kern="1200" dirty="0" smtClean="0">
                <a:solidFill>
                  <a:schemeClr val="tx1"/>
                </a:solidFill>
                <a:effectLst/>
                <a:latin typeface="Times New Roman" pitchFamily="-107" charset="0"/>
                <a:ea typeface="ＭＳ Ｐゴシック" charset="-128"/>
                <a:cs typeface="ＭＳ Ｐゴシック" charset="-128"/>
              </a:rPr>
              <a:t>Chess is more like </a:t>
            </a:r>
            <a:r>
              <a:rPr lang="en-US" sz="1200" b="1" kern="1200" dirty="0" err="1" smtClean="0">
                <a:solidFill>
                  <a:schemeClr val="tx1"/>
                </a:solidFill>
                <a:effectLst/>
                <a:latin typeface="Times New Roman" pitchFamily="-107" charset="0"/>
                <a:ea typeface="ＭＳ Ｐゴシック" charset="-128"/>
                <a:cs typeface="ＭＳ Ｐゴシック" charset="-128"/>
              </a:rPr>
              <a:t>emphasising</a:t>
            </a:r>
            <a:r>
              <a:rPr lang="en-US" sz="1200" b="1" kern="1200" dirty="0" smtClean="0">
                <a:solidFill>
                  <a:schemeClr val="tx1"/>
                </a:solidFill>
                <a:effectLst/>
                <a:latin typeface="Times New Roman" pitchFamily="-107" charset="0"/>
                <a:ea typeface="ＭＳ Ｐゴシック" charset="-128"/>
                <a:cs typeface="ＭＳ Ｐゴシック" charset="-128"/>
              </a:rPr>
              <a:t> in short-term profits while Go is more like long-term planning. Chess is more like a single battle while Go is like a multi-front war.</a:t>
            </a:r>
            <a:endParaRPr lang="en-US" sz="1200" kern="1200" dirty="0" smtClean="0">
              <a:solidFill>
                <a:schemeClr val="tx1"/>
              </a:solidFill>
              <a:effectLst/>
              <a:latin typeface="Times New Roman" pitchFamily="-107" charset="0"/>
              <a:ea typeface="ＭＳ Ｐゴシック" charset="-128"/>
              <a:cs typeface="ＭＳ Ｐゴシック" charset="-128"/>
            </a:endParaRPr>
          </a:p>
          <a:p>
            <a:r>
              <a:rPr lang="en-US" dirty="0" smtClean="0"/>
              <a:t/>
            </a:r>
            <a:br>
              <a:rPr lang="en-US" dirty="0" smtClean="0"/>
            </a:br>
            <a:r>
              <a:rPr lang="en-US" dirty="0" smtClean="0"/>
              <a:t>https://</a:t>
            </a:r>
            <a:r>
              <a:rPr lang="en-US" dirty="0" err="1" smtClean="0"/>
              <a:t>www.quora.com</a:t>
            </a:r>
            <a:r>
              <a:rPr lang="en-US" dirty="0" smtClean="0"/>
              <a:t>/How-does-the-complexity-of-Go-compare-with-Chess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9</a:t>
            </a:fld>
            <a:endParaRPr lang="en-US"/>
          </a:p>
        </p:txBody>
      </p:sp>
    </p:spTree>
    <p:extLst>
      <p:ext uri="{BB962C8B-B14F-4D97-AF65-F5344CB8AC3E}">
        <p14:creationId xmlns:p14="http://schemas.microsoft.com/office/powerpoint/2010/main" val="1133723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A9F5882-35EF-42FE-B705-597D992B33F3}" type="slidenum">
              <a:rPr lang="en-US" smtClean="0"/>
              <a:pPr/>
              <a:t>10</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5636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at 18 seconds.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13</a:t>
            </a:fld>
            <a:endParaRPr lang="en-US"/>
          </a:p>
        </p:txBody>
      </p:sp>
    </p:spTree>
    <p:extLst>
      <p:ext uri="{BB962C8B-B14F-4D97-AF65-F5344CB8AC3E}">
        <p14:creationId xmlns:p14="http://schemas.microsoft.com/office/powerpoint/2010/main" val="130345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DFF7836-52EF-4AD5-B83C-5724F65ECF12}" type="slidenum">
              <a:rPr lang="en-US"/>
              <a:pPr/>
              <a:t>14</a:t>
            </a:fld>
            <a:endParaRPr lang="en-US"/>
          </a:p>
        </p:txBody>
      </p:sp>
      <p:sp>
        <p:nvSpPr>
          <p:cNvPr id="67587" name="Rectangle 2"/>
          <p:cNvSpPr>
            <a:spLocks noGrp="1" noRot="1" noChangeAspect="1" noChangeArrowheads="1" noTextEdit="1"/>
          </p:cNvSpPr>
          <p:nvPr>
            <p:ph type="sldImg"/>
          </p:nvPr>
        </p:nvSpPr>
        <p:spPr>
          <a:xfrm>
            <a:off x="1254125" y="719138"/>
            <a:ext cx="4794250" cy="3595687"/>
          </a:xfrm>
          <a:ln/>
        </p:spPr>
      </p:sp>
      <p:sp>
        <p:nvSpPr>
          <p:cNvPr id="6758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436704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18410E4-1D15-4886-9B82-55EF54C0F879}" type="slidenum">
              <a:rPr lang="en-US"/>
              <a:pPr/>
              <a:t>15</a:t>
            </a:fld>
            <a:endParaRPr lang="en-US"/>
          </a:p>
        </p:txBody>
      </p:sp>
      <p:sp>
        <p:nvSpPr>
          <p:cNvPr id="68611"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8612"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4091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a:t>
            </a:r>
            <a:r>
              <a:rPr lang="en-US" smtClean="0"/>
              <a:t>421/521 - </a:t>
            </a:r>
            <a:r>
              <a:rPr lang="en-US" dirty="0"/>
              <a:t>Intro to AI</a:t>
            </a:r>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a:t>
            </a:r>
            <a:r>
              <a:rPr lang="en-US" smtClean="0"/>
              <a:t>421/521 - </a:t>
            </a:r>
            <a:r>
              <a:rPr lang="en-US" dirty="0"/>
              <a:t>Intro to AI</a:t>
            </a:r>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8.png"/><Relationship Id="rId6" Type="http://schemas.openxmlformats.org/officeDocument/2006/relationships/hyperlink" Target="https://youtu.be/-CbyAk3Sn9I" TargetMode="External"/><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today.com/video/amazon-debuts-new-package-delivery-drone-61414981780" TargetMode="Externa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1.png"/><Relationship Id="rId6" Type="http://schemas.openxmlformats.org/officeDocument/2006/relationships/hyperlink" Target="https://www.youtube.com/watch?v=rMz7JBRbmNo" TargetMode="External"/><Relationship Id="rId1" Type="http://schemas.microsoft.com/office/2007/relationships/media" Target="../media/media2.mp4"/><Relationship Id="rId2" Type="http://schemas.openxmlformats.org/officeDocument/2006/relationships/video" Target="../media/media2.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13.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tags" Target="../tags/tag1.xml"/><Relationship Id="rId2" Type="http://schemas.openxmlformats.org/officeDocument/2006/relationships/tags" Target="../tags/tag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tags" Target="../tags/tag3.xml"/><Relationship Id="rId2" Type="http://schemas.openxmlformats.org/officeDocument/2006/relationships/tags" Target="../tags/tag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t>
            </a:r>
            <a:r>
              <a:rPr lang="en-US" sz="2800" dirty="0" smtClean="0"/>
              <a:t>an Amazon delivery drone</a:t>
            </a:r>
            <a:endParaRPr lang="en-US" sz="2800" dirty="0"/>
          </a:p>
        </p:txBody>
      </p:sp>
      <p:sp>
        <p:nvSpPr>
          <p:cNvPr id="18437" name="Rectangle 3"/>
          <p:cNvSpPr>
            <a:spLocks noGrp="1" noChangeArrowheads="1"/>
          </p:cNvSpPr>
          <p:nvPr>
            <p:ph type="body" idx="1"/>
          </p:nvPr>
        </p:nvSpPr>
        <p:spPr/>
        <p:txBody>
          <a:bodyPr/>
          <a:lstStyle/>
          <a:p>
            <a:endParaRPr lang="en-US"/>
          </a:p>
          <a:p>
            <a:pPr>
              <a:buFont typeface="Symbol" pitchFamily="18" charset="2"/>
              <a:buNone/>
            </a:pPr>
            <a:r>
              <a:rPr lang="en-US" sz="2800" i="1">
                <a:solidFill>
                  <a:schemeClr val="accent2"/>
                </a:solidFill>
              </a:rPr>
              <a:t>P</a:t>
            </a:r>
            <a:r>
              <a:rPr lang="en-US" b="0"/>
              <a:t>erformance measure</a:t>
            </a:r>
            <a:r>
              <a:rPr lang="en-US"/>
              <a:t>: </a:t>
            </a:r>
          </a:p>
          <a:p>
            <a:pPr lvl="1"/>
            <a:r>
              <a:rPr lang="en-US"/>
              <a:t>?</a:t>
            </a:r>
          </a:p>
          <a:p>
            <a:pPr>
              <a:buFont typeface="Symbol" pitchFamily="18" charset="2"/>
              <a:buNone/>
            </a:pPr>
            <a:r>
              <a:rPr lang="en-US" sz="2800" i="1">
                <a:solidFill>
                  <a:schemeClr val="accent2"/>
                </a:solidFill>
              </a:rPr>
              <a:t>E</a:t>
            </a:r>
            <a:r>
              <a:rPr lang="en-US" b="0"/>
              <a:t>nvironment</a:t>
            </a:r>
            <a:r>
              <a:rPr lang="en-US"/>
              <a:t>: </a:t>
            </a:r>
          </a:p>
          <a:p>
            <a:pPr lvl="1"/>
            <a:r>
              <a:rPr lang="en-US"/>
              <a:t>?</a:t>
            </a:r>
          </a:p>
          <a:p>
            <a:pPr>
              <a:buFont typeface="Symbol" pitchFamily="18" charset="2"/>
              <a:buNone/>
            </a:pPr>
            <a:r>
              <a:rPr lang="en-US" sz="2800" i="1">
                <a:solidFill>
                  <a:schemeClr val="accent2"/>
                </a:solidFill>
              </a:rPr>
              <a:t>A</a:t>
            </a:r>
            <a:r>
              <a:rPr lang="en-US" b="0"/>
              <a:t>ctuators</a:t>
            </a:r>
            <a:r>
              <a:rPr lang="en-US"/>
              <a:t>: </a:t>
            </a:r>
          </a:p>
          <a:p>
            <a:pPr lvl="1"/>
            <a:r>
              <a:rPr lang="en-US"/>
              <a:t>?</a:t>
            </a:r>
          </a:p>
          <a:p>
            <a:pPr>
              <a:buFont typeface="Symbol" pitchFamily="18" charset="2"/>
              <a:buNone/>
            </a:pPr>
            <a:r>
              <a:rPr lang="en-US" sz="2800" i="1">
                <a:solidFill>
                  <a:schemeClr val="accent2"/>
                </a:solidFill>
              </a:rPr>
              <a:t>S</a:t>
            </a:r>
            <a:r>
              <a:rPr lang="en-US" b="0"/>
              <a:t>ensors</a:t>
            </a:r>
            <a:r>
              <a:rPr lang="en-US"/>
              <a:t>: </a:t>
            </a:r>
          </a:p>
          <a:p>
            <a:pPr lvl="1"/>
            <a:r>
              <a:rPr lang="en-US"/>
              <a:t>?</a:t>
            </a:r>
            <a:endParaRPr lang="en-US" b="1" i="1"/>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a:t>
            </a:r>
            <a:r>
              <a:rPr lang="en-US"/>
              <a:t>to </a:t>
            </a:r>
            <a:r>
              <a:rPr lang="en-US" smtClean="0"/>
              <a:t>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a:t>
            </a:fld>
            <a:endParaRPr lang="en-US" altLang="en-US"/>
          </a:p>
        </p:txBody>
      </p:sp>
      <p:pic>
        <p:nvPicPr>
          <p:cNvPr id="3" name="Picture 2"/>
          <p:cNvPicPr>
            <a:picLocks noChangeAspect="1"/>
          </p:cNvPicPr>
          <p:nvPr/>
        </p:nvPicPr>
        <p:blipFill>
          <a:blip r:embed="rId3"/>
          <a:stretch>
            <a:fillRect/>
          </a:stretch>
        </p:blipFill>
        <p:spPr>
          <a:xfrm>
            <a:off x="4572000" y="4224397"/>
            <a:ext cx="5181600" cy="2666260"/>
          </a:xfrm>
          <a:prstGeom prst="rect">
            <a:avLst/>
          </a:prstGeom>
        </p:spPr>
      </p:pic>
    </p:spTree>
    <p:extLst>
      <p:ext uri="{BB962C8B-B14F-4D97-AF65-F5344CB8AC3E}">
        <p14:creationId xmlns:p14="http://schemas.microsoft.com/office/powerpoint/2010/main" val="1363730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r>
              <a:rPr lang="en-US"/>
              <a:t>CIS </a:t>
            </a:r>
            <a:r>
              <a:rPr lang="en-US" smtClean="0"/>
              <a:t>421/521 - </a:t>
            </a:r>
            <a:r>
              <a:rPr lang="en-US" dirty="0"/>
              <a:t>Intro to AI</a:t>
            </a:r>
            <a:endParaRPr lang="en-US" altLang="en-US" dirty="0"/>
          </a:p>
        </p:txBody>
      </p:sp>
      <p:sp>
        <p:nvSpPr>
          <p:cNvPr id="38915" name="Slide Number Placeholder 5"/>
          <p:cNvSpPr>
            <a:spLocks noGrp="1"/>
          </p:cNvSpPr>
          <p:nvPr>
            <p:ph type="sldNum" sz="quarter" idx="12"/>
          </p:nvPr>
        </p:nvSpPr>
        <p:spPr>
          <a:noFill/>
        </p:spPr>
        <p:txBody>
          <a:bodyPr/>
          <a:lstStyle/>
          <a:p>
            <a:fld id="{2B10755E-84AA-440B-8244-596796260417}" type="slidenum">
              <a:rPr lang="en-US" altLang="en-US" smtClean="0"/>
              <a:pPr/>
              <a:t>10</a:t>
            </a:fld>
            <a:endParaRPr lang="en-US" altLang="en-US"/>
          </a:p>
        </p:txBody>
      </p:sp>
      <p:sp>
        <p:nvSpPr>
          <p:cNvPr id="38916" name="Rectangle 2"/>
          <p:cNvSpPr>
            <a:spLocks noGrp="1" noChangeArrowheads="1"/>
          </p:cNvSpPr>
          <p:nvPr>
            <p:ph type="title"/>
          </p:nvPr>
        </p:nvSpPr>
        <p:spPr/>
        <p:txBody>
          <a:bodyPr/>
          <a:lstStyle/>
          <a:p>
            <a:r>
              <a:rPr lang="en-US" dirty="0"/>
              <a:t>The Simplest Game Environment</a:t>
            </a:r>
          </a:p>
        </p:txBody>
      </p:sp>
      <p:sp>
        <p:nvSpPr>
          <p:cNvPr id="38917" name="Rectangle 3"/>
          <p:cNvSpPr>
            <a:spLocks noGrp="1" noChangeArrowheads="1"/>
          </p:cNvSpPr>
          <p:nvPr>
            <p:ph type="body" idx="1"/>
          </p:nvPr>
        </p:nvSpPr>
        <p:spPr>
          <a:xfrm>
            <a:off x="685800" y="1295400"/>
            <a:ext cx="7772400" cy="4953000"/>
          </a:xfrm>
        </p:spPr>
        <p:txBody>
          <a:bodyPr/>
          <a:lstStyle/>
          <a:p>
            <a:pPr>
              <a:spcAft>
                <a:spcPts val="600"/>
              </a:spcAft>
            </a:pPr>
            <a:r>
              <a:rPr lang="en-US" i="1" dirty="0" err="1">
                <a:solidFill>
                  <a:schemeClr val="accent2"/>
                </a:solidFill>
                <a:effectLst>
                  <a:outerShdw blurRad="38100" dist="38100" dir="2700000" algn="tl">
                    <a:srgbClr val="000000">
                      <a:alpha val="43137"/>
                    </a:srgbClr>
                  </a:outerShdw>
                </a:effectLst>
              </a:rPr>
              <a:t>Multiagent</a:t>
            </a:r>
            <a:endParaRPr lang="en-US" i="1" dirty="0">
              <a:solidFill>
                <a:schemeClr val="accent2"/>
              </a:solidFill>
              <a:effectLst>
                <a:outerShdw blurRad="38100" dist="38100" dir="2700000" algn="tl">
                  <a:srgbClr val="000000">
                    <a:alpha val="43137"/>
                  </a:srgbClr>
                </a:outerShdw>
              </a:effectLst>
            </a:endParaRPr>
          </a:p>
          <a:p>
            <a:pPr>
              <a:spcAft>
                <a:spcPts val="600"/>
              </a:spcAft>
            </a:pPr>
            <a:r>
              <a:rPr lang="en-US" i="1" dirty="0">
                <a:solidFill>
                  <a:schemeClr val="accent2"/>
                </a:solidFill>
              </a:rPr>
              <a:t>Static:</a:t>
            </a:r>
            <a:r>
              <a:rPr lang="en-US" dirty="0">
                <a:solidFill>
                  <a:srgbClr val="FF0000"/>
                </a:solidFill>
              </a:rPr>
              <a:t> </a:t>
            </a:r>
            <a:r>
              <a:rPr lang="en-US" sz="2000" dirty="0"/>
              <a:t>No change while an agent is deliberating</a:t>
            </a:r>
            <a:endParaRPr lang="en-US" dirty="0"/>
          </a:p>
          <a:p>
            <a:pPr>
              <a:spcAft>
                <a:spcPts val="600"/>
              </a:spcAft>
            </a:pPr>
            <a:r>
              <a:rPr lang="en-US" i="1" dirty="0">
                <a:solidFill>
                  <a:schemeClr val="accent2"/>
                </a:solidFill>
              </a:rPr>
              <a:t>Discrete:</a:t>
            </a:r>
            <a:r>
              <a:rPr lang="en-US" dirty="0"/>
              <a:t> </a:t>
            </a:r>
            <a:r>
              <a:rPr lang="en-US" sz="2000" dirty="0"/>
              <a:t>A finite set of percepts and actions</a:t>
            </a:r>
          </a:p>
          <a:p>
            <a:pPr>
              <a:lnSpc>
                <a:spcPct val="90000"/>
              </a:lnSpc>
              <a:spcAft>
                <a:spcPts val="600"/>
              </a:spcAft>
            </a:pPr>
            <a:r>
              <a:rPr lang="en-US" i="1" dirty="0">
                <a:solidFill>
                  <a:schemeClr val="accent2"/>
                </a:solidFill>
              </a:rPr>
              <a:t>Fully observable</a:t>
            </a:r>
            <a:r>
              <a:rPr lang="en-US" dirty="0"/>
              <a:t> : </a:t>
            </a:r>
            <a:r>
              <a:rPr lang="en-US" sz="2000" dirty="0"/>
              <a:t>An agent's sensors give it the    complete state of the environment.</a:t>
            </a:r>
          </a:p>
          <a:p>
            <a:pPr>
              <a:lnSpc>
                <a:spcPct val="90000"/>
              </a:lnSpc>
              <a:spcAft>
                <a:spcPts val="600"/>
              </a:spcAft>
            </a:pPr>
            <a:r>
              <a:rPr lang="en-US" i="1" dirty="0">
                <a:solidFill>
                  <a:schemeClr val="accent2"/>
                </a:solidFill>
              </a:rPr>
              <a:t>Strategic: </a:t>
            </a:r>
            <a:r>
              <a:rPr lang="en-US" sz="2000" dirty="0"/>
              <a:t>The next state is determined by the current state and the action executed by the agent  and the actions of one other agent.</a:t>
            </a:r>
          </a:p>
          <a:p>
            <a:pPr marL="0" indent="0">
              <a:buNone/>
            </a:pPr>
            <a:endParaRPr lang="en-US" dirty="0"/>
          </a:p>
          <a:p>
            <a:endParaRPr lang="en-US" dirty="0"/>
          </a:p>
        </p:txBody>
      </p:sp>
    </p:spTree>
    <p:extLst>
      <p:ext uri="{BB962C8B-B14F-4D97-AF65-F5344CB8AC3E}">
        <p14:creationId xmlns:p14="http://schemas.microsoft.com/office/powerpoint/2010/main" val="14336163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5"/>
          <p:cNvSpPr>
            <a:spLocks noGrp="1"/>
          </p:cNvSpPr>
          <p:nvPr>
            <p:ph type="sldNum" sz="quarter" idx="12"/>
          </p:nvPr>
        </p:nvSpPr>
        <p:spPr>
          <a:noFill/>
        </p:spPr>
        <p:txBody>
          <a:bodyPr/>
          <a:lstStyle/>
          <a:p>
            <a:r>
              <a:rPr lang="en-US"/>
              <a:t>       </a:t>
            </a:r>
            <a:fld id="{22C6E3DF-6257-4D64-96BF-20FE397EC21B}" type="slidenum">
              <a:rPr lang="en-US"/>
              <a:pPr/>
              <a:t>11</a:t>
            </a:fld>
            <a:endParaRPr lang="en-US"/>
          </a:p>
        </p:txBody>
      </p:sp>
      <p:sp>
        <p:nvSpPr>
          <p:cNvPr id="18436" name="Rectangle 2"/>
          <p:cNvSpPr>
            <a:spLocks noGrp="1" noChangeArrowheads="1"/>
          </p:cNvSpPr>
          <p:nvPr>
            <p:ph type="title"/>
          </p:nvPr>
        </p:nvSpPr>
        <p:spPr>
          <a:xfrm>
            <a:off x="685800" y="609600"/>
            <a:ext cx="8229600" cy="457200"/>
          </a:xfrm>
        </p:spPr>
        <p:txBody>
          <a:bodyPr/>
          <a:lstStyle/>
          <a:p>
            <a:r>
              <a:rPr lang="en-US" dirty="0">
                <a:ea typeface="ＭＳ Ｐゴシック" pitchFamily="34" charset="-128"/>
              </a:rPr>
              <a:t>Key properties of our sample games</a:t>
            </a:r>
          </a:p>
        </p:txBody>
      </p:sp>
      <p:sp>
        <p:nvSpPr>
          <p:cNvPr id="18437" name="Rectangle 18"/>
          <p:cNvSpPr>
            <a:spLocks noGrp="1" noChangeArrowheads="1"/>
          </p:cNvSpPr>
          <p:nvPr>
            <p:ph type="body" idx="1"/>
          </p:nvPr>
        </p:nvSpPr>
        <p:spPr/>
        <p:txBody>
          <a:bodyPr/>
          <a:lstStyle/>
          <a:p>
            <a:pPr marL="457200" indent="-457200">
              <a:buFont typeface="+mj-lt"/>
              <a:buAutoNum type="arabicPeriod"/>
            </a:pPr>
            <a:r>
              <a:rPr lang="en-US" dirty="0">
                <a:ea typeface="ＭＳ Ｐゴシック" pitchFamily="34" charset="-128"/>
              </a:rPr>
              <a:t>Two players alternate moves</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Zero-sum: one player’s loss is another’s gain</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Clear set of legal moves</a:t>
            </a:r>
          </a:p>
          <a:p>
            <a:pPr marL="457200" indent="-457200">
              <a:buFont typeface="+mj-lt"/>
              <a:buAutoNum type="arabicPeriod"/>
            </a:pPr>
            <a:r>
              <a:rPr lang="en-US" dirty="0">
                <a:ea typeface="ＭＳ Ｐゴシック" pitchFamily="34" charset="-128"/>
              </a:rPr>
              <a:t>Well-defined outcomes (e.g. win, lose, draw)</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Examples: </a:t>
            </a:r>
          </a:p>
          <a:p>
            <a:pPr lvl="1"/>
            <a:r>
              <a:rPr lang="en-US" sz="2400" dirty="0">
                <a:ea typeface="ＭＳ Ｐゴシック" pitchFamily="34" charset="-128"/>
              </a:rPr>
              <a:t>Chess, Checkers, Go, </a:t>
            </a:r>
          </a:p>
          <a:p>
            <a:pPr lvl="1"/>
            <a:r>
              <a:rPr lang="en-US" sz="2400" dirty="0">
                <a:ea typeface="ＭＳ Ｐゴシック" pitchFamily="34" charset="-128"/>
              </a:rPr>
              <a:t>Mancala, Tic-Tac-Toe, </a:t>
            </a:r>
            <a:r>
              <a:rPr lang="en-US" sz="2400" dirty="0" smtClean="0">
                <a:ea typeface="ＭＳ Ｐゴシック" pitchFamily="34" charset="-128"/>
              </a:rPr>
              <a:t>Othello </a:t>
            </a:r>
            <a:r>
              <a:rPr lang="mr-IN" sz="2400" dirty="0" smtClean="0">
                <a:ea typeface="ＭＳ Ｐゴシック" pitchFamily="34" charset="-128"/>
              </a:rPr>
              <a:t>…</a:t>
            </a:r>
            <a:endParaRPr lang="en-US" sz="2400" dirty="0">
              <a:ea typeface="ＭＳ Ｐゴシック" pitchFamily="34" charset="-128"/>
            </a:endParaRPr>
          </a:p>
          <a:p>
            <a:endParaRPr lang="en-US" dirty="0">
              <a:ea typeface="ＭＳ Ｐゴシック" pitchFamily="34" charset="-128"/>
            </a:endParaRPr>
          </a:p>
        </p:txBody>
      </p:sp>
      <p:sp>
        <p:nvSpPr>
          <p:cNvPr id="18438" name="Rectangle 16"/>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E59528B3-610C-4A4E-A9C6-16B6C417FA7E}" type="slidenum">
              <a:rPr lang="en-US"/>
              <a:pPr/>
              <a:t>12</a:t>
            </a:fld>
            <a:endParaRPr lang="en-US"/>
          </a:p>
        </p:txBody>
      </p:sp>
      <p:sp>
        <p:nvSpPr>
          <p:cNvPr id="19460" name="Rectangle 2"/>
          <p:cNvSpPr>
            <a:spLocks noGrp="1" noChangeArrowheads="1"/>
          </p:cNvSpPr>
          <p:nvPr>
            <p:ph type="title"/>
          </p:nvPr>
        </p:nvSpPr>
        <p:spPr/>
        <p:txBody>
          <a:bodyPr/>
          <a:lstStyle/>
          <a:p>
            <a:r>
              <a:rPr lang="en-US">
                <a:ea typeface="ＭＳ Ｐゴシック" pitchFamily="34" charset="-128"/>
              </a:rPr>
              <a:t>More complicated games</a:t>
            </a:r>
          </a:p>
        </p:txBody>
      </p:sp>
      <p:sp>
        <p:nvSpPr>
          <p:cNvPr id="19461" name="Rectangle 5"/>
          <p:cNvSpPr>
            <a:spLocks noGrp="1" noChangeArrowheads="1"/>
          </p:cNvSpPr>
          <p:nvPr>
            <p:ph type="body" idx="1"/>
          </p:nvPr>
        </p:nvSpPr>
        <p:spPr/>
        <p:txBody>
          <a:bodyPr/>
          <a:lstStyle/>
          <a:p>
            <a:r>
              <a:rPr lang="en-US" sz="2800" dirty="0">
                <a:ea typeface="ＭＳ Ｐゴシック" pitchFamily="34" charset="-128"/>
              </a:rPr>
              <a:t>Most card games (e.g. Hearts, Bridge, etc.) and Scrabble </a:t>
            </a:r>
          </a:p>
          <a:p>
            <a:pPr lvl="1"/>
            <a:r>
              <a:rPr lang="en-US" sz="2400" b="1" dirty="0">
                <a:ea typeface="ＭＳ Ｐゴシック" pitchFamily="34" charset="-128"/>
              </a:rPr>
              <a:t>Stochastic, not deterministic</a:t>
            </a:r>
          </a:p>
          <a:p>
            <a:pPr lvl="1"/>
            <a:r>
              <a:rPr lang="en-US" sz="2400" b="1" dirty="0">
                <a:ea typeface="ＭＳ Ｐゴシック" pitchFamily="34" charset="-128"/>
              </a:rPr>
              <a:t>Not fully observable: lacking in perfect information</a:t>
            </a:r>
          </a:p>
          <a:p>
            <a:r>
              <a:rPr lang="en-US" sz="2800" dirty="0">
                <a:ea typeface="ＭＳ Ｐゴシック" pitchFamily="34" charset="-128"/>
              </a:rPr>
              <a:t>Real-time strategy games (lack alternating moves). e.g. Warcraft</a:t>
            </a:r>
          </a:p>
          <a:p>
            <a:r>
              <a:rPr lang="en-US" sz="2800" dirty="0">
                <a:ea typeface="ＭＳ Ｐゴシック" pitchFamily="34" charset="-128"/>
              </a:rPr>
              <a:t>Cooperative games</a:t>
            </a:r>
          </a:p>
        </p:txBody>
      </p:sp>
      <p:sp>
        <p:nvSpPr>
          <p:cNvPr id="19462" name="Rectangle 3"/>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
        <p:nvSpPr>
          <p:cNvPr id="19463" name="Rectangle 4"/>
          <p:cNvSpPr>
            <a:spLocks noChangeArrowheads="1"/>
          </p:cNvSpPr>
          <p:nvPr/>
        </p:nvSpPr>
        <p:spPr bwMode="auto">
          <a:xfrm>
            <a:off x="685800" y="1447800"/>
            <a:ext cx="8153400" cy="1127125"/>
          </a:xfrm>
          <a:prstGeom prst="rect">
            <a:avLst/>
          </a:prstGeom>
          <a:noFill/>
          <a:ln w="9525">
            <a:noFill/>
            <a:miter lim="800000"/>
            <a:headEnd/>
            <a:tailEnd/>
          </a:ln>
        </p:spPr>
        <p:txBody>
          <a:bodyPr>
            <a:spAutoFit/>
          </a:bodyPr>
          <a:lstStyle/>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a:p>
            <a:endParaRPr lang="en-US" sz="2000" b="1">
              <a:latin typeface="Arial" pitchFamily="34" charset="0"/>
            </a:endParaRPr>
          </a:p>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Pac-Man</a:t>
            </a:r>
            <a:endParaRPr lang="en-US" dirty="0"/>
          </a:p>
        </p:txBody>
      </p:sp>
      <p:pic>
        <p:nvPicPr>
          <p:cNvPr id="6" name="Pac-Man Original (Arcade 198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1295400"/>
            <a:ext cx="6096000" cy="4572000"/>
          </a:xfrm>
        </p:spPr>
      </p:pic>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13</a:t>
            </a:fld>
            <a:endParaRPr lang="en-US"/>
          </a:p>
        </p:txBody>
      </p:sp>
      <p:sp>
        <p:nvSpPr>
          <p:cNvPr id="7" name="Rectangle 6"/>
          <p:cNvSpPr/>
          <p:nvPr/>
        </p:nvSpPr>
        <p:spPr>
          <a:xfrm>
            <a:off x="2612970" y="5867400"/>
            <a:ext cx="3918060" cy="461665"/>
          </a:xfrm>
          <a:prstGeom prst="rect">
            <a:avLst/>
          </a:prstGeom>
        </p:spPr>
        <p:txBody>
          <a:bodyPr wrap="none">
            <a:spAutoFit/>
          </a:bodyPr>
          <a:lstStyle/>
          <a:p>
            <a:r>
              <a:rPr lang="en-US" dirty="0">
                <a:hlinkClick r:id="rId6"/>
              </a:rPr>
              <a:t>https://</a:t>
            </a:r>
            <a:r>
              <a:rPr lang="en-US" dirty="0" err="1">
                <a:hlinkClick r:id="rId6"/>
              </a:rPr>
              <a:t>youtu.be</a:t>
            </a:r>
            <a:r>
              <a:rPr lang="en-US" dirty="0">
                <a:hlinkClick r:id="rId6"/>
              </a:rPr>
              <a:t>/-CbyAk3Sn9I</a:t>
            </a:r>
            <a:endParaRPr lang="en-US" dirty="0"/>
          </a:p>
        </p:txBody>
      </p:sp>
    </p:spTree>
    <p:extLst>
      <p:ext uri="{BB962C8B-B14F-4D97-AF65-F5344CB8AC3E}">
        <p14:creationId xmlns:p14="http://schemas.microsoft.com/office/powerpoint/2010/main" val="40924929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5"/>
          <p:cNvSpPr>
            <a:spLocks noGrp="1"/>
          </p:cNvSpPr>
          <p:nvPr>
            <p:ph type="sldNum" sz="quarter" idx="12"/>
          </p:nvPr>
        </p:nvSpPr>
        <p:spPr>
          <a:noFill/>
        </p:spPr>
        <p:txBody>
          <a:bodyPr/>
          <a:lstStyle/>
          <a:p>
            <a:r>
              <a:rPr lang="en-US"/>
              <a:t>       </a:t>
            </a:r>
            <a:fld id="{AF53472B-CC38-4A06-A35C-FCD8F02EB85A}" type="slidenum">
              <a:rPr lang="en-US"/>
              <a:pPr/>
              <a:t>14</a:t>
            </a:fld>
            <a:endParaRPr lang="en-US"/>
          </a:p>
        </p:txBody>
      </p:sp>
      <p:sp>
        <p:nvSpPr>
          <p:cNvPr id="20484" name="Rectangle 2"/>
          <p:cNvSpPr>
            <a:spLocks noGrp="1" noChangeArrowheads="1"/>
          </p:cNvSpPr>
          <p:nvPr>
            <p:ph type="title"/>
          </p:nvPr>
        </p:nvSpPr>
        <p:spPr/>
        <p:txBody>
          <a:bodyPr/>
          <a:lstStyle/>
          <a:p>
            <a:r>
              <a:rPr lang="en-US" dirty="0">
                <a:ea typeface="ＭＳ Ｐゴシック" pitchFamily="34" charset="-128"/>
              </a:rPr>
              <a:t>Formalizing the Game setup</a:t>
            </a:r>
          </a:p>
        </p:txBody>
      </p:sp>
      <p:sp>
        <p:nvSpPr>
          <p:cNvPr id="20485" name="Rectangle 3"/>
          <p:cNvSpPr>
            <a:spLocks noGrp="1" noChangeArrowheads="1"/>
          </p:cNvSpPr>
          <p:nvPr>
            <p:ph type="body" idx="1"/>
          </p:nvPr>
        </p:nvSpPr>
        <p:spPr>
          <a:xfrm>
            <a:off x="685800" y="1219200"/>
            <a:ext cx="7772400" cy="4953000"/>
          </a:xfrm>
        </p:spPr>
        <p:txBody>
          <a:bodyPr/>
          <a:lstStyle/>
          <a:p>
            <a:pPr marL="457200" indent="-457200">
              <a:buFont typeface="+mj-lt"/>
              <a:buAutoNum type="arabicPeriod"/>
            </a:pPr>
            <a:r>
              <a:rPr lang="en-US" dirty="0">
                <a:ea typeface="ＭＳ Ｐゴシック" pitchFamily="34" charset="-128"/>
              </a:rPr>
              <a:t>Two players: </a:t>
            </a: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 MAX</a:t>
            </a:r>
            <a:r>
              <a:rPr lang="en-US" dirty="0">
                <a:ea typeface="ＭＳ Ｐゴシック" pitchFamily="34" charset="-128"/>
              </a:rPr>
              <a:t> moves first.</a:t>
            </a:r>
          </a:p>
          <a:p>
            <a:pPr marL="457200" indent="-457200">
              <a:buFont typeface="+mj-lt"/>
              <a:buAutoNum type="arabicPeriod"/>
            </a:pP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a:t>
            </a:r>
            <a:r>
              <a:rPr lang="en-US" dirty="0">
                <a:ea typeface="ＭＳ Ｐゴシック" pitchFamily="34" charset="-128"/>
              </a:rPr>
              <a:t> take turns until the game is over. </a:t>
            </a:r>
          </a:p>
          <a:p>
            <a:pPr marL="457200" indent="-457200">
              <a:buFont typeface="+mj-lt"/>
              <a:buAutoNum type="arabicPeriod"/>
            </a:pPr>
            <a:r>
              <a:rPr lang="en-US" dirty="0">
                <a:ea typeface="ＭＳ Ｐゴシック" pitchFamily="34" charset="-128"/>
              </a:rPr>
              <a:t>Winner gets award, loser gets penalty.</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Games as </a:t>
            </a:r>
            <a:r>
              <a:rPr lang="en-US" i="1" dirty="0">
                <a:effectLst>
                  <a:outerShdw blurRad="38100" dist="38100" dir="2700000" algn="tl">
                    <a:srgbClr val="000000">
                      <a:alpha val="43137"/>
                    </a:srgbClr>
                  </a:outerShdw>
                </a:effectLst>
                <a:ea typeface="ＭＳ Ｐゴシック" pitchFamily="34" charset="-128"/>
              </a:rPr>
              <a:t>search</a:t>
            </a:r>
            <a:r>
              <a:rPr lang="en-US" dirty="0">
                <a:ea typeface="ＭＳ Ｐゴシック" pitchFamily="34" charset="-128"/>
              </a:rPr>
              <a:t>:</a:t>
            </a:r>
          </a:p>
          <a:p>
            <a:pPr lvl="1"/>
            <a:r>
              <a:rPr lang="en-US" i="1" dirty="0">
                <a:solidFill>
                  <a:srgbClr val="0000FF"/>
                </a:solidFill>
                <a:ea typeface="ＭＳ Ｐゴシック" pitchFamily="34" charset="-128"/>
              </a:rPr>
              <a:t>Initial state</a:t>
            </a:r>
            <a:r>
              <a:rPr lang="en-US" dirty="0">
                <a:ea typeface="ＭＳ Ｐゴシック" pitchFamily="34" charset="-128"/>
              </a:rPr>
              <a:t>: e.g. board configuration of chess</a:t>
            </a:r>
          </a:p>
          <a:p>
            <a:pPr lvl="1"/>
            <a:r>
              <a:rPr lang="en-US" i="1" dirty="0">
                <a:solidFill>
                  <a:srgbClr val="0000FF"/>
                </a:solidFill>
                <a:ea typeface="ＭＳ Ｐゴシック" pitchFamily="34" charset="-128"/>
              </a:rPr>
              <a:t>Successor function</a:t>
            </a:r>
            <a:r>
              <a:rPr lang="en-US" dirty="0">
                <a:ea typeface="ＭＳ Ｐゴシック" pitchFamily="34" charset="-128"/>
              </a:rPr>
              <a:t>: list of (</a:t>
            </a:r>
            <a:r>
              <a:rPr lang="en-US" dirty="0" err="1">
                <a:ea typeface="ＭＳ Ｐゴシック" pitchFamily="34" charset="-128"/>
              </a:rPr>
              <a:t>move,state</a:t>
            </a:r>
            <a:r>
              <a:rPr lang="en-US" dirty="0">
                <a:ea typeface="ＭＳ Ｐゴシック" pitchFamily="34" charset="-128"/>
              </a:rPr>
              <a:t>) pairs specifying legal moves.</a:t>
            </a:r>
          </a:p>
          <a:p>
            <a:pPr lvl="1"/>
            <a:r>
              <a:rPr lang="en-US" i="1" dirty="0">
                <a:solidFill>
                  <a:srgbClr val="0000FF"/>
                </a:solidFill>
                <a:ea typeface="ＭＳ Ｐゴシック" pitchFamily="34" charset="-128"/>
              </a:rPr>
              <a:t>Terminal test</a:t>
            </a:r>
            <a:r>
              <a:rPr lang="en-US" dirty="0">
                <a:ea typeface="ＭＳ Ｐゴシック" pitchFamily="34" charset="-128"/>
              </a:rPr>
              <a:t>: Is the game finished?</a:t>
            </a:r>
          </a:p>
          <a:p>
            <a:pPr lvl="1"/>
            <a:r>
              <a:rPr lang="en-US" i="1" dirty="0">
                <a:solidFill>
                  <a:srgbClr val="0000FF"/>
                </a:solidFill>
                <a:ea typeface="ＭＳ Ｐゴシック" pitchFamily="34" charset="-128"/>
              </a:rPr>
              <a:t>Utility function</a:t>
            </a:r>
            <a:r>
              <a:rPr lang="en-US" dirty="0">
                <a:ea typeface="ＭＳ Ｐゴシック" pitchFamily="34" charset="-128"/>
              </a:rPr>
              <a:t>: Gives numerical value of terminal states. </a:t>
            </a:r>
            <a:br>
              <a:rPr lang="en-US" dirty="0">
                <a:ea typeface="ＭＳ Ｐゴシック" pitchFamily="34" charset="-128"/>
              </a:rPr>
            </a:br>
            <a:r>
              <a:rPr lang="en-US" dirty="0">
                <a:ea typeface="ＭＳ Ｐゴシック" pitchFamily="34" charset="-128"/>
              </a:rPr>
              <a:t>e.g. win (+∞), lose (-∞) and draw (0) </a:t>
            </a:r>
          </a:p>
          <a:p>
            <a:pPr lvl="1"/>
            <a:r>
              <a:rPr lang="en-US" i="1" dirty="0">
                <a:solidFill>
                  <a:srgbClr val="0000CC"/>
                </a:solidFill>
                <a:ea typeface="ＭＳ Ｐゴシック" pitchFamily="34" charset="-128"/>
              </a:rPr>
              <a:t>MAX</a:t>
            </a:r>
            <a:r>
              <a:rPr lang="en-US" dirty="0">
                <a:ea typeface="ＭＳ Ｐゴシック" pitchFamily="34" charset="-128"/>
              </a:rPr>
              <a:t> uses search tree to determine next move.</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2F075E6D-D18F-4B6F-9512-EA4683546681}" type="slidenum">
              <a:rPr lang="en-US"/>
              <a:pPr/>
              <a:t>15</a:t>
            </a:fld>
            <a:endParaRPr lang="en-US"/>
          </a:p>
        </p:txBody>
      </p:sp>
      <p:sp>
        <p:nvSpPr>
          <p:cNvPr id="21508" name="Rectangle 2"/>
          <p:cNvSpPr>
            <a:spLocks noGrp="1" noChangeArrowheads="1"/>
          </p:cNvSpPr>
          <p:nvPr>
            <p:ph type="title"/>
          </p:nvPr>
        </p:nvSpPr>
        <p:spPr/>
        <p:txBody>
          <a:bodyPr/>
          <a:lstStyle/>
          <a:p>
            <a:r>
              <a:rPr lang="en-US" sz="3600">
                <a:ea typeface="ＭＳ Ｐゴシック" pitchFamily="34" charset="-128"/>
              </a:rPr>
              <a:t>How to Play a Game by Searching</a:t>
            </a:r>
            <a:endParaRPr lang="en-US">
              <a:ea typeface="ＭＳ Ｐゴシック" pitchFamily="34" charset="-128"/>
            </a:endParaRPr>
          </a:p>
        </p:txBody>
      </p:sp>
      <p:sp>
        <p:nvSpPr>
          <p:cNvPr id="24581" name="Rectangle 3"/>
          <p:cNvSpPr>
            <a:spLocks noGrp="1" noChangeArrowheads="1"/>
          </p:cNvSpPr>
          <p:nvPr>
            <p:ph type="body" idx="1"/>
          </p:nvPr>
        </p:nvSpPr>
        <p:spPr>
          <a:xfrm>
            <a:off x="609600" y="1295400"/>
            <a:ext cx="7772400" cy="4114800"/>
          </a:xfrm>
        </p:spPr>
        <p:txBody>
          <a:bodyPr/>
          <a:lstStyle/>
          <a:p>
            <a:pPr>
              <a:lnSpc>
                <a:spcPct val="110000"/>
              </a:lnSpc>
            </a:pPr>
            <a:r>
              <a:rPr lang="en-US" dirty="0">
                <a:ea typeface="ＭＳ Ｐゴシック" pitchFamily="34" charset="-128"/>
              </a:rPr>
              <a:t>General Scheme</a:t>
            </a:r>
          </a:p>
          <a:p>
            <a:pPr marL="914400" lvl="1" indent="-457200">
              <a:lnSpc>
                <a:spcPct val="110000"/>
              </a:lnSpc>
              <a:buFont typeface="+mj-lt"/>
              <a:buAutoNum type="arabicPeriod"/>
            </a:pPr>
            <a:r>
              <a:rPr lang="en-US" b="1" dirty="0">
                <a:ea typeface="ＭＳ Ｐゴシック" pitchFamily="34" charset="-128"/>
              </a:rPr>
              <a:t>Consider all legal successors to the current state (‘board position’)</a:t>
            </a:r>
          </a:p>
          <a:p>
            <a:pPr marL="914400" lvl="1" indent="-457200">
              <a:lnSpc>
                <a:spcPct val="110000"/>
              </a:lnSpc>
              <a:buFont typeface="+mj-lt"/>
              <a:buAutoNum type="arabicPeriod"/>
            </a:pPr>
            <a:r>
              <a:rPr lang="en-US" b="1" dirty="0">
                <a:ea typeface="ＭＳ Ｐゴシック" pitchFamily="34" charset="-128"/>
              </a:rPr>
              <a:t>Evaluate each successor board position</a:t>
            </a:r>
          </a:p>
          <a:p>
            <a:pPr marL="914400" lvl="1" indent="-457200">
              <a:lnSpc>
                <a:spcPct val="110000"/>
              </a:lnSpc>
              <a:buFont typeface="+mj-lt"/>
              <a:buAutoNum type="arabicPeriod"/>
            </a:pPr>
            <a:r>
              <a:rPr lang="en-US" b="1" dirty="0">
                <a:ea typeface="ＭＳ Ｐゴシック" pitchFamily="34" charset="-128"/>
              </a:rPr>
              <a:t>Pick the move which leads to the best board position.</a:t>
            </a:r>
          </a:p>
          <a:p>
            <a:pPr marL="914400" lvl="1" indent="-457200">
              <a:lnSpc>
                <a:spcPct val="110000"/>
              </a:lnSpc>
              <a:buFont typeface="+mj-lt"/>
              <a:buAutoNum type="arabicPeriod"/>
            </a:pPr>
            <a:r>
              <a:rPr lang="en-US" b="1" dirty="0">
                <a:ea typeface="ＭＳ Ｐゴシック" pitchFamily="34" charset="-128"/>
              </a:rPr>
              <a:t>After</a:t>
            </a:r>
            <a:r>
              <a:rPr lang="en-US" b="1" dirty="0">
                <a:solidFill>
                  <a:srgbClr val="0000FF"/>
                </a:solidFill>
                <a:effectLst>
                  <a:outerShdw blurRad="38100" dist="38100" dir="2700000" algn="tl">
                    <a:srgbClr val="000000">
                      <a:alpha val="43137"/>
                    </a:srgbClr>
                  </a:outerShdw>
                </a:effectLst>
                <a:ea typeface="ＭＳ Ｐゴシック" pitchFamily="34" charset="-128"/>
              </a:rPr>
              <a:t> your opponent moves</a:t>
            </a:r>
            <a:r>
              <a:rPr lang="en-US" b="1" dirty="0">
                <a:ea typeface="ＭＳ Ｐゴシック" pitchFamily="34" charset="-128"/>
              </a:rPr>
              <a:t>, </a:t>
            </a:r>
            <a:r>
              <a:rPr lang="en-US" dirty="0">
                <a:ea typeface="ＭＳ Ｐゴシック" pitchFamily="34" charset="-128"/>
              </a:rPr>
              <a:t>repeat.</a:t>
            </a:r>
          </a:p>
          <a:p>
            <a:pPr lvl="1">
              <a:lnSpc>
                <a:spcPct val="110000"/>
              </a:lnSpc>
              <a:buNone/>
            </a:pPr>
            <a:endParaRPr lang="en-US" dirty="0">
              <a:ea typeface="ＭＳ Ｐゴシック" pitchFamily="34" charset="-128"/>
            </a:endParaRPr>
          </a:p>
          <a:p>
            <a:pPr>
              <a:lnSpc>
                <a:spcPct val="110000"/>
              </a:lnSpc>
            </a:pPr>
            <a:r>
              <a:rPr lang="en-US">
                <a:ea typeface="ＭＳ Ｐゴシック" pitchFamily="34" charset="-128"/>
              </a:rPr>
              <a:t>Design issues</a:t>
            </a:r>
            <a:endParaRPr lang="en-US" dirty="0">
              <a:ea typeface="ＭＳ Ｐゴシック" pitchFamily="34" charset="-128"/>
            </a:endParaRPr>
          </a:p>
          <a:p>
            <a:pPr lvl="1">
              <a:lnSpc>
                <a:spcPct val="110000"/>
              </a:lnSpc>
              <a:buFont typeface="Arial" pitchFamily="34" charset="0"/>
              <a:buAutoNum type="arabicPeriod"/>
            </a:pPr>
            <a:r>
              <a:rPr lang="en-US" dirty="0">
                <a:ea typeface="ＭＳ Ｐゴシック" pitchFamily="34" charset="-128"/>
              </a:rPr>
              <a:t>Representing the ‘board’</a:t>
            </a:r>
          </a:p>
          <a:p>
            <a:pPr lvl="1">
              <a:lnSpc>
                <a:spcPct val="110000"/>
              </a:lnSpc>
              <a:buFont typeface="Arial" pitchFamily="34" charset="0"/>
              <a:buAutoNum type="arabicPeriod"/>
            </a:pPr>
            <a:r>
              <a:rPr lang="en-US" dirty="0">
                <a:ea typeface="ＭＳ Ｐゴシック" pitchFamily="34" charset="-128"/>
              </a:rPr>
              <a:t>Representing legal next boards</a:t>
            </a:r>
          </a:p>
          <a:p>
            <a:pPr lvl="1">
              <a:lnSpc>
                <a:spcPct val="110000"/>
              </a:lnSpc>
              <a:buFont typeface="Arial" pitchFamily="34" charset="0"/>
              <a:buAutoNum type="arabicPeriod"/>
            </a:pPr>
            <a:r>
              <a:rPr lang="en-US" dirty="0">
                <a:ea typeface="ＭＳ Ｐゴシック" pitchFamily="34" charset="-128"/>
              </a:rPr>
              <a:t>Evaluating positions</a:t>
            </a:r>
          </a:p>
          <a:p>
            <a:pPr lvl="1">
              <a:lnSpc>
                <a:spcPct val="110000"/>
              </a:lnSpc>
              <a:buFont typeface="Arial" pitchFamily="34" charset="0"/>
              <a:buAutoNum type="arabicPeriod"/>
            </a:pPr>
            <a:r>
              <a:rPr lang="en-US" dirty="0">
                <a:ea typeface="ＭＳ Ｐゴシック" pitchFamily="34" charset="-128"/>
              </a:rPr>
              <a:t>Looking ahead</a:t>
            </a:r>
          </a:p>
          <a:p>
            <a:pPr lvl="1">
              <a:lnSpc>
                <a:spcPct val="110000"/>
              </a:lnSpc>
              <a:buFont typeface="Arial" pitchFamily="34" charset="0"/>
              <a:buChar char="•"/>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16</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Only standard pawn moves:</a:t>
            </a:r>
          </a:p>
          <a:p>
            <a:pPr marL="914400" lvl="1" indent="-457200">
              <a:buFont typeface="+mj-lt"/>
              <a:buAutoNum type="arabicPeriod"/>
            </a:pPr>
            <a:r>
              <a:rPr lang="en-US" dirty="0">
                <a:ea typeface="ＭＳ Ｐゴシック" pitchFamily="34" charset="-128"/>
              </a:rPr>
              <a:t>A pawn moves forward one square onto an empty square </a:t>
            </a:r>
          </a:p>
          <a:p>
            <a:pPr marL="914400" lvl="1" indent="-457200">
              <a:buFont typeface="+mj-lt"/>
              <a:buAutoNum type="arabicPeriod"/>
            </a:pPr>
            <a:r>
              <a:rPr lang="en-US" dirty="0">
                <a:ea typeface="ＭＳ Ｐゴシック" pitchFamily="34" charset="-128"/>
              </a:rPr>
              <a:t>A pawn “captures” an opponent pawn by moving  diagonally forward one square, if that square contains an opposing pawn. The opposing pawn is removed from the board. </a:t>
            </a:r>
          </a:p>
          <a:p>
            <a:endParaRPr lang="en-US" dirty="0">
              <a:ea typeface="ＭＳ Ｐゴシック" pitchFamily="34" charset="-128"/>
            </a:endParaRPr>
          </a:p>
        </p:txBody>
      </p:sp>
      <p:pic>
        <p:nvPicPr>
          <p:cNvPr id="4098"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17</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Player P</a:t>
            </a:r>
            <a:r>
              <a:rPr lang="en-US" baseline="-25000" dirty="0">
                <a:ea typeface="ＭＳ Ｐゴシック" pitchFamily="34" charset="-128"/>
              </a:rPr>
              <a:t>1</a:t>
            </a:r>
            <a:r>
              <a:rPr lang="en-US" dirty="0">
                <a:ea typeface="ＭＳ Ｐゴシック" pitchFamily="34" charset="-128"/>
              </a:rPr>
              <a:t> wins the game against P</a:t>
            </a:r>
            <a:r>
              <a:rPr lang="en-US" baseline="-25000" dirty="0">
                <a:ea typeface="ＭＳ Ｐゴシック" pitchFamily="34" charset="-128"/>
              </a:rPr>
              <a:t>2</a:t>
            </a:r>
            <a:r>
              <a:rPr lang="en-US" dirty="0">
                <a:ea typeface="ＭＳ Ｐゴシック" pitchFamily="34" charset="-128"/>
              </a:rPr>
              <a:t> when: </a:t>
            </a:r>
          </a:p>
          <a:p>
            <a:pPr lvl="1"/>
            <a:r>
              <a:rPr lang="en-US" dirty="0">
                <a:ea typeface="ＭＳ Ｐゴシック" pitchFamily="34" charset="-128"/>
              </a:rPr>
              <a:t>One of P</a:t>
            </a:r>
            <a:r>
              <a:rPr lang="en-US" baseline="-25000" dirty="0">
                <a:ea typeface="ＭＳ Ｐゴシック" pitchFamily="34" charset="-128"/>
              </a:rPr>
              <a:t>1</a:t>
            </a:r>
            <a:r>
              <a:rPr lang="en-US" dirty="0">
                <a:ea typeface="ＭＳ Ｐゴシック" pitchFamily="34" charset="-128"/>
              </a:rPr>
              <a:t>’s pawns reaches the far side of the </a:t>
            </a:r>
            <a:r>
              <a:rPr lang="en-US" dirty="0" smtClean="0">
                <a:ea typeface="ＭＳ Ｐゴシック" pitchFamily="34" charset="-128"/>
              </a:rPr>
              <a:t>board</a:t>
            </a:r>
            <a:r>
              <a:rPr lang="en-US" dirty="0" smtClean="0">
                <a:ea typeface="ＭＳ Ｐゴシック" pitchFamily="34" charset="-128"/>
              </a:rPr>
              <a:t>, or</a:t>
            </a:r>
            <a:endParaRPr lang="en-US" dirty="0">
              <a:ea typeface="ＭＳ Ｐゴシック" pitchFamily="34" charset="-128"/>
            </a:endParaRP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cannot move because no legal move is possible. </a:t>
            </a: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has no pawns left. </a:t>
            </a:r>
          </a:p>
          <a:p>
            <a:pPr algn="ctr">
              <a:buFont typeface="Symbol" pitchFamily="18" charset="2"/>
              <a:buNone/>
            </a:pPr>
            <a:r>
              <a:rPr lang="en-US" sz="2000" b="0" i="1" dirty="0">
                <a:ea typeface="ＭＳ Ｐゴシック" pitchFamily="34" charset="-128"/>
              </a:rPr>
              <a:t>(Invented by Martin Gardner in 1962, with learning “program” using match boxes. Reprinted in “The Unexpected Hanging..)</a:t>
            </a:r>
          </a:p>
          <a:p>
            <a:endParaRPr lang="en-US" dirty="0">
              <a:ea typeface="ＭＳ Ｐゴシック" pitchFamily="34" charset="-128"/>
            </a:endParaRPr>
          </a:p>
        </p:txBody>
      </p:sp>
      <p:pic>
        <p:nvPicPr>
          <p:cNvPr id="7"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7063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4579" name="Slide Number Placeholder 5"/>
          <p:cNvSpPr>
            <a:spLocks noGrp="1"/>
          </p:cNvSpPr>
          <p:nvPr>
            <p:ph type="sldNum" sz="quarter" idx="12"/>
          </p:nvPr>
        </p:nvSpPr>
        <p:spPr>
          <a:noFill/>
        </p:spPr>
        <p:txBody>
          <a:bodyPr/>
          <a:lstStyle/>
          <a:p>
            <a:r>
              <a:rPr lang="en-US"/>
              <a:t>       </a:t>
            </a:r>
            <a:fld id="{26A607FD-51A6-4506-93E0-FDEB67879288}" type="slidenum">
              <a:rPr lang="en-US"/>
              <a:pPr/>
              <a:t>18</a:t>
            </a:fld>
            <a:endParaRPr lang="en-US"/>
          </a:p>
        </p:txBody>
      </p:sp>
      <p:sp>
        <p:nvSpPr>
          <p:cNvPr id="24580" name="Rectangle 2"/>
          <p:cNvSpPr>
            <a:spLocks noGrp="1" noChangeArrowheads="1"/>
          </p:cNvSpPr>
          <p:nvPr>
            <p:ph type="title"/>
          </p:nvPr>
        </p:nvSpPr>
        <p:spPr/>
        <p:txBody>
          <a:bodyPr/>
          <a:lstStyle/>
          <a:p>
            <a:r>
              <a:rPr lang="en-US">
                <a:ea typeface="ＭＳ Ｐゴシック" pitchFamily="34" charset="-128"/>
              </a:rPr>
              <a:t>Hexapawn: Three Possible First Moves</a:t>
            </a:r>
          </a:p>
        </p:txBody>
      </p:sp>
      <p:sp>
        <p:nvSpPr>
          <p:cNvPr id="24581" name="Rectangle 3"/>
          <p:cNvSpPr>
            <a:spLocks noGrp="1" noChangeArrowheads="1"/>
          </p:cNvSpPr>
          <p:nvPr>
            <p:ph type="body" idx="1"/>
          </p:nvPr>
        </p:nvSpPr>
        <p:spPr/>
        <p:txBody>
          <a:bodyPr/>
          <a:lstStyle/>
          <a:p>
            <a:endParaRPr lang="en-US">
              <a:ea typeface="ＭＳ Ｐゴシック" pitchFamily="34" charset="-128"/>
            </a:endParaRPr>
          </a:p>
        </p:txBody>
      </p:sp>
      <p:graphicFrame>
        <p:nvGraphicFramePr>
          <p:cNvPr id="1185796" name="Group 4"/>
          <p:cNvGraphicFramePr>
            <a:graphicFrameLocks noGrp="1"/>
          </p:cNvGraphicFramePr>
          <p:nvPr/>
        </p:nvGraphicFramePr>
        <p:xfrm>
          <a:off x="5638800" y="38100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15" name="Group 23"/>
          <p:cNvGraphicFramePr>
            <a:graphicFrameLocks noGrp="1"/>
          </p:cNvGraphicFramePr>
          <p:nvPr/>
        </p:nvGraphicFramePr>
        <p:xfrm>
          <a:off x="2667000" y="38100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34" name="Group 42"/>
          <p:cNvGraphicFramePr>
            <a:graphicFrameLocks noGrp="1"/>
          </p:cNvGraphicFramePr>
          <p:nvPr/>
        </p:nvGraphicFramePr>
        <p:xfrm>
          <a:off x="4152900" y="3871913"/>
          <a:ext cx="838200" cy="1005840"/>
        </p:xfrm>
        <a:graphic>
          <a:graphicData uri="http://schemas.openxmlformats.org/drawingml/2006/table">
            <a:tbl>
              <a:tblPr/>
              <a:tblGrid>
                <a:gridCol w="266700">
                  <a:extLst>
                    <a:ext uri="{9D8B030D-6E8A-4147-A177-3AD203B41FA5}">
                      <a16:colId xmlns="" xmlns:a16="http://schemas.microsoft.com/office/drawing/2014/main" val="20000"/>
                    </a:ext>
                  </a:extLst>
                </a:gridCol>
                <a:gridCol w="293688">
                  <a:extLst>
                    <a:ext uri="{9D8B030D-6E8A-4147-A177-3AD203B41FA5}">
                      <a16:colId xmlns="" xmlns:a16="http://schemas.microsoft.com/office/drawing/2014/main" val="20001"/>
                    </a:ext>
                  </a:extLst>
                </a:gridCol>
                <a:gridCol w="277812">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53" name="Group 61"/>
          <p:cNvGraphicFramePr>
            <a:graphicFrameLocks noGrp="1"/>
          </p:cNvGraphicFramePr>
          <p:nvPr/>
        </p:nvGraphicFramePr>
        <p:xfrm>
          <a:off x="4191000" y="18288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sp>
        <p:nvSpPr>
          <p:cNvPr id="24658" name="Line 80"/>
          <p:cNvSpPr>
            <a:spLocks noChangeShapeType="1"/>
          </p:cNvSpPr>
          <p:nvPr/>
        </p:nvSpPr>
        <p:spPr bwMode="auto">
          <a:xfrm flipH="1">
            <a:off x="3200400" y="28956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59" name="Line 81"/>
          <p:cNvSpPr>
            <a:spLocks noChangeShapeType="1"/>
          </p:cNvSpPr>
          <p:nvPr/>
        </p:nvSpPr>
        <p:spPr bwMode="auto">
          <a:xfrm>
            <a:off x="4572000" y="2971800"/>
            <a:ext cx="0" cy="685800"/>
          </a:xfrm>
          <a:prstGeom prst="line">
            <a:avLst/>
          </a:prstGeom>
          <a:noFill/>
          <a:ln w="9525">
            <a:solidFill>
              <a:schemeClr val="tx1"/>
            </a:solidFill>
            <a:miter lim="800000"/>
            <a:headEnd/>
            <a:tailEnd type="triangle" w="med" len="med"/>
          </a:ln>
        </p:spPr>
        <p:txBody>
          <a:bodyPr wrap="none"/>
          <a:lstStyle/>
          <a:p>
            <a:endParaRPr lang="en-US"/>
          </a:p>
        </p:txBody>
      </p:sp>
      <p:sp>
        <p:nvSpPr>
          <p:cNvPr id="24660" name="Line 82"/>
          <p:cNvSpPr>
            <a:spLocks noChangeShapeType="1"/>
          </p:cNvSpPr>
          <p:nvPr/>
        </p:nvSpPr>
        <p:spPr bwMode="auto">
          <a:xfrm>
            <a:off x="4572000" y="2895600"/>
            <a:ext cx="14478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61" name="Text Box 83"/>
          <p:cNvSpPr txBox="1">
            <a:spLocks noChangeArrowheads="1"/>
          </p:cNvSpPr>
          <p:nvPr/>
        </p:nvSpPr>
        <p:spPr bwMode="auto">
          <a:xfrm>
            <a:off x="5257800" y="2971800"/>
            <a:ext cx="2035175" cy="457200"/>
          </a:xfrm>
          <a:prstGeom prst="rect">
            <a:avLst/>
          </a:prstGeom>
          <a:noFill/>
          <a:ln w="9525">
            <a:noFill/>
            <a:miter lim="800000"/>
            <a:headEnd/>
            <a:tailEnd/>
          </a:ln>
        </p:spPr>
        <p:txBody>
          <a:bodyPr>
            <a:spAutoFit/>
          </a:bodyPr>
          <a:lstStyle/>
          <a:p>
            <a:pPr>
              <a:spcBef>
                <a:spcPct val="50000"/>
              </a:spcBef>
            </a:pPr>
            <a:r>
              <a:rPr lang="en-US" i="1">
                <a:solidFill>
                  <a:schemeClr val="accent2"/>
                </a:solidFill>
                <a:latin typeface="Franklin Gothic Medium" pitchFamily="34" charset="0"/>
              </a:rPr>
              <a:t>White moves</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19</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ea typeface="ＭＳ Ｐゴシック" pitchFamily="34" charset="-128"/>
              </a:rPr>
              <a:t>Represent the game problem space by a tree:</a:t>
            </a:r>
          </a:p>
          <a:p>
            <a:pPr lvl="1"/>
            <a:r>
              <a:rPr lang="en-US" dirty="0">
                <a:ea typeface="ＭＳ Ｐゴシック" pitchFamily="34" charset="-128"/>
              </a:rPr>
              <a:t>Nodes represent ‘board positions’; edges represent legal moves.</a:t>
            </a:r>
          </a:p>
          <a:p>
            <a:pPr lvl="1"/>
            <a:r>
              <a:rPr lang="en-US" dirty="0">
                <a:ea typeface="ＭＳ Ｐゴシック" pitchFamily="34" charset="-128"/>
              </a:rPr>
              <a:t>Root node is the first position in which a decision must be made.</a:t>
            </a:r>
          </a:p>
          <a:p>
            <a:pPr lvl="1"/>
            <a:endParaRPr lang="en-US" dirty="0">
              <a:ea typeface="ＭＳ Ｐゴシック" pitchFamily="34" charset="-128"/>
            </a:endParaRPr>
          </a:p>
          <a:p>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CIS 421/521 - Intro to AI</a:t>
            </a:r>
            <a:endParaRPr lang="en-US" dirty="0"/>
          </a:p>
        </p:txBody>
      </p:sp>
      <p:sp>
        <p:nvSpPr>
          <p:cNvPr id="3" name="Slide Number Placeholder 2"/>
          <p:cNvSpPr>
            <a:spLocks noGrp="1"/>
          </p:cNvSpPr>
          <p:nvPr>
            <p:ph type="sldNum" sz="quarter" idx="12"/>
          </p:nvPr>
        </p:nvSpPr>
        <p:spPr/>
        <p:txBody>
          <a:bodyPr/>
          <a:lstStyle/>
          <a:p>
            <a:pPr>
              <a:defRPr/>
            </a:pPr>
            <a:r>
              <a:rPr lang="en-US" smtClean="0"/>
              <a:t>       </a:t>
            </a:r>
            <a:fld id="{DB362296-E853-4778-9582-B3C5DBEECDB2}" type="slidenum">
              <a:rPr lang="en-US" smtClean="0"/>
              <a:pPr>
                <a:defRPr/>
              </a:pPr>
              <a:t>2</a:t>
            </a:fld>
            <a:endParaRPr lang="en-US"/>
          </a:p>
        </p:txBody>
      </p:sp>
      <p:sp>
        <p:nvSpPr>
          <p:cNvPr id="4" name="Rectangle 3"/>
          <p:cNvSpPr/>
          <p:nvPr/>
        </p:nvSpPr>
        <p:spPr>
          <a:xfrm>
            <a:off x="533400" y="5832802"/>
            <a:ext cx="9067800" cy="338554"/>
          </a:xfrm>
          <a:prstGeom prst="rect">
            <a:avLst/>
          </a:prstGeom>
        </p:spPr>
        <p:txBody>
          <a:bodyPr wrap="square">
            <a:spAutoFit/>
          </a:bodyPr>
          <a:lstStyle/>
          <a:p>
            <a:r>
              <a:rPr lang="en-US" sz="1600" dirty="0">
                <a:hlinkClick r:id="rId2"/>
              </a:rPr>
              <a:t>https://</a:t>
            </a:r>
            <a:r>
              <a:rPr lang="en-US" sz="1600" dirty="0" smtClean="0">
                <a:hlinkClick r:id="rId2"/>
              </a:rPr>
              <a:t>www.today.com/video/amazon-adebuts-new-package-delivery-drone-61414981780</a:t>
            </a:r>
            <a:endParaRPr lang="en-US" sz="1600" dirty="0"/>
          </a:p>
        </p:txBody>
      </p:sp>
      <p:pic>
        <p:nvPicPr>
          <p:cNvPr id="7" name="Picture 6"/>
          <p:cNvPicPr>
            <a:picLocks noChangeAspect="1"/>
          </p:cNvPicPr>
          <p:nvPr/>
        </p:nvPicPr>
        <p:blipFill>
          <a:blip r:embed="rId3"/>
          <a:stretch>
            <a:fillRect/>
          </a:stretch>
        </p:blipFill>
        <p:spPr>
          <a:xfrm>
            <a:off x="0" y="609600"/>
            <a:ext cx="9144000" cy="5146158"/>
          </a:xfrm>
          <a:prstGeom prst="rect">
            <a:avLst/>
          </a:prstGeom>
        </p:spPr>
      </p:pic>
    </p:spTree>
    <p:extLst>
      <p:ext uri="{BB962C8B-B14F-4D97-AF65-F5344CB8AC3E}">
        <p14:creationId xmlns:p14="http://schemas.microsoft.com/office/powerpoint/2010/main" val="189016108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5603" name="Slide Number Placeholder 5"/>
          <p:cNvSpPr>
            <a:spLocks noGrp="1"/>
          </p:cNvSpPr>
          <p:nvPr>
            <p:ph type="sldNum" sz="quarter" idx="12"/>
          </p:nvPr>
        </p:nvSpPr>
        <p:spPr>
          <a:noFill/>
        </p:spPr>
        <p:txBody>
          <a:bodyPr/>
          <a:lstStyle/>
          <a:p>
            <a:r>
              <a:rPr lang="en-US"/>
              <a:t>       </a:t>
            </a:r>
            <a:fld id="{1A8AD733-64FF-4C42-89B8-5DB133E2A397}" type="slidenum">
              <a:rPr lang="en-US"/>
              <a:pPr/>
              <a:t>20</a:t>
            </a:fld>
            <a:endParaRPr lang="en-US"/>
          </a:p>
        </p:txBody>
      </p:sp>
      <p:sp>
        <p:nvSpPr>
          <p:cNvPr id="25604" name="Rectangle 2"/>
          <p:cNvSpPr>
            <a:spLocks noGrp="1" noChangeArrowheads="1"/>
          </p:cNvSpPr>
          <p:nvPr>
            <p:ph type="title"/>
          </p:nvPr>
        </p:nvSpPr>
        <p:spPr>
          <a:xfrm>
            <a:off x="685800" y="609600"/>
            <a:ext cx="8077200" cy="457200"/>
          </a:xfrm>
        </p:spPr>
        <p:txBody>
          <a:bodyPr/>
          <a:lstStyle/>
          <a:p>
            <a:r>
              <a:rPr lang="en-US" sz="2800">
                <a:ea typeface="ＭＳ Ｐゴシック" pitchFamily="34" charset="-128"/>
              </a:rPr>
              <a:t>Hexapawn: Simplified Game Tree for 2 Moves</a:t>
            </a:r>
          </a:p>
        </p:txBody>
      </p:sp>
      <p:graphicFrame>
        <p:nvGraphicFramePr>
          <p:cNvPr id="1188867" name="Group 3"/>
          <p:cNvGraphicFramePr>
            <a:graphicFrameLocks noGrp="1"/>
          </p:cNvGraphicFramePr>
          <p:nvPr/>
        </p:nvGraphicFramePr>
        <p:xfrm>
          <a:off x="63246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886" name="Group 22"/>
          <p:cNvGraphicFramePr>
            <a:graphicFrameLocks noGrp="1"/>
          </p:cNvGraphicFramePr>
          <p:nvPr/>
        </p:nvGraphicFramePr>
        <p:xfrm>
          <a:off x="12192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05" name="Group 41"/>
          <p:cNvGraphicFramePr>
            <a:graphicFrameLocks noGrp="1"/>
          </p:cNvGraphicFramePr>
          <p:nvPr/>
        </p:nvGraphicFramePr>
        <p:xfrm>
          <a:off x="41529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24" name="Group 60"/>
          <p:cNvGraphicFramePr>
            <a:graphicFrameLocks noGrp="1"/>
          </p:cNvGraphicFramePr>
          <p:nvPr/>
        </p:nvGraphicFramePr>
        <p:xfrm>
          <a:off x="4152900" y="12954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43" name="Group 79"/>
          <p:cNvGraphicFramePr>
            <a:graphicFrameLocks noGrp="1"/>
          </p:cNvGraphicFramePr>
          <p:nvPr/>
        </p:nvGraphicFramePr>
        <p:xfrm>
          <a:off x="22860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62" name="Group 98"/>
          <p:cNvGraphicFramePr>
            <a:graphicFrameLocks noGrp="1"/>
          </p:cNvGraphicFramePr>
          <p:nvPr/>
        </p:nvGraphicFramePr>
        <p:xfrm>
          <a:off x="12954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81" name="Group 117"/>
          <p:cNvGraphicFramePr>
            <a:graphicFrameLocks noGrp="1"/>
          </p:cNvGraphicFramePr>
          <p:nvPr/>
        </p:nvGraphicFramePr>
        <p:xfrm>
          <a:off x="3048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00" name="Group 136"/>
          <p:cNvGraphicFramePr>
            <a:graphicFrameLocks noGrp="1"/>
          </p:cNvGraphicFramePr>
          <p:nvPr/>
        </p:nvGraphicFramePr>
        <p:xfrm>
          <a:off x="65532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19" name="Group 155"/>
          <p:cNvGraphicFramePr>
            <a:graphicFrameLocks noGrp="1"/>
          </p:cNvGraphicFramePr>
          <p:nvPr/>
        </p:nvGraphicFramePr>
        <p:xfrm>
          <a:off x="35052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38" name="Group 174"/>
          <p:cNvGraphicFramePr>
            <a:graphicFrameLocks noGrp="1"/>
          </p:cNvGraphicFramePr>
          <p:nvPr/>
        </p:nvGraphicFramePr>
        <p:xfrm>
          <a:off x="45720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57" name="Group 193"/>
          <p:cNvGraphicFramePr>
            <a:graphicFrameLocks noGrp="1"/>
          </p:cNvGraphicFramePr>
          <p:nvPr/>
        </p:nvGraphicFramePr>
        <p:xfrm>
          <a:off x="55626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sp>
        <p:nvSpPr>
          <p:cNvPr id="25814" name="Line 212"/>
          <p:cNvSpPr>
            <a:spLocks noChangeShapeType="1"/>
          </p:cNvSpPr>
          <p:nvPr/>
        </p:nvSpPr>
        <p:spPr bwMode="auto">
          <a:xfrm flipH="1">
            <a:off x="1752600" y="2362200"/>
            <a:ext cx="28194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5" name="Line 213"/>
          <p:cNvSpPr>
            <a:spLocks noChangeShapeType="1"/>
          </p:cNvSpPr>
          <p:nvPr/>
        </p:nvSpPr>
        <p:spPr bwMode="auto">
          <a:xfrm>
            <a:off x="4572000" y="2362200"/>
            <a:ext cx="0" cy="381000"/>
          </a:xfrm>
          <a:prstGeom prst="line">
            <a:avLst/>
          </a:prstGeom>
          <a:noFill/>
          <a:ln w="9525">
            <a:solidFill>
              <a:schemeClr val="tx1"/>
            </a:solidFill>
            <a:miter lim="800000"/>
            <a:headEnd/>
            <a:tailEnd type="triangle" w="med" len="med"/>
          </a:ln>
        </p:spPr>
        <p:txBody>
          <a:bodyPr wrap="none"/>
          <a:lstStyle/>
          <a:p>
            <a:endParaRPr lang="en-US"/>
          </a:p>
        </p:txBody>
      </p:sp>
      <p:sp>
        <p:nvSpPr>
          <p:cNvPr id="25816" name="Line 214"/>
          <p:cNvSpPr>
            <a:spLocks noChangeShapeType="1"/>
          </p:cNvSpPr>
          <p:nvPr/>
        </p:nvSpPr>
        <p:spPr bwMode="auto">
          <a:xfrm>
            <a:off x="4572000" y="2362200"/>
            <a:ext cx="21336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7" name="Line 215"/>
          <p:cNvSpPr>
            <a:spLocks noChangeShapeType="1"/>
          </p:cNvSpPr>
          <p:nvPr/>
        </p:nvSpPr>
        <p:spPr bwMode="auto">
          <a:xfrm flipH="1">
            <a:off x="762000" y="3962400"/>
            <a:ext cx="9144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8" name="Line 216"/>
          <p:cNvSpPr>
            <a:spLocks noChangeShapeType="1"/>
          </p:cNvSpPr>
          <p:nvPr/>
        </p:nvSpPr>
        <p:spPr bwMode="auto">
          <a:xfrm>
            <a:off x="1676400" y="3962400"/>
            <a:ext cx="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9" name="Line 217"/>
          <p:cNvSpPr>
            <a:spLocks noChangeShapeType="1"/>
          </p:cNvSpPr>
          <p:nvPr/>
        </p:nvSpPr>
        <p:spPr bwMode="auto">
          <a:xfrm>
            <a:off x="1676400" y="3962400"/>
            <a:ext cx="990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0" name="Line 218"/>
          <p:cNvSpPr>
            <a:spLocks noChangeShapeType="1"/>
          </p:cNvSpPr>
          <p:nvPr/>
        </p:nvSpPr>
        <p:spPr bwMode="auto">
          <a:xfrm flipH="1">
            <a:off x="3962400" y="3962400"/>
            <a:ext cx="609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1" name="Line 219"/>
          <p:cNvSpPr>
            <a:spLocks noChangeShapeType="1"/>
          </p:cNvSpPr>
          <p:nvPr/>
        </p:nvSpPr>
        <p:spPr bwMode="auto">
          <a:xfrm>
            <a:off x="4572000" y="4038600"/>
            <a:ext cx="381000" cy="762000"/>
          </a:xfrm>
          <a:prstGeom prst="line">
            <a:avLst/>
          </a:prstGeom>
          <a:noFill/>
          <a:ln w="9525">
            <a:solidFill>
              <a:schemeClr val="tx1"/>
            </a:solidFill>
            <a:miter lim="800000"/>
            <a:headEnd/>
            <a:tailEnd type="triangle" w="med" len="med"/>
          </a:ln>
        </p:spPr>
        <p:txBody>
          <a:bodyPr wrap="none"/>
          <a:lstStyle/>
          <a:p>
            <a:endParaRPr lang="en-US"/>
          </a:p>
        </p:txBody>
      </p:sp>
      <p:sp>
        <p:nvSpPr>
          <p:cNvPr id="25822" name="Line 220"/>
          <p:cNvSpPr>
            <a:spLocks noChangeShapeType="1"/>
          </p:cNvSpPr>
          <p:nvPr/>
        </p:nvSpPr>
        <p:spPr bwMode="auto">
          <a:xfrm>
            <a:off x="4572000" y="39624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3" name="Line 221"/>
          <p:cNvSpPr>
            <a:spLocks noChangeShapeType="1"/>
          </p:cNvSpPr>
          <p:nvPr/>
        </p:nvSpPr>
        <p:spPr bwMode="auto">
          <a:xfrm>
            <a:off x="4572000" y="3962400"/>
            <a:ext cx="23622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4" name="Line 222"/>
          <p:cNvSpPr>
            <a:spLocks noChangeShapeType="1"/>
          </p:cNvSpPr>
          <p:nvPr/>
        </p:nvSpPr>
        <p:spPr bwMode="auto">
          <a:xfrm flipH="1">
            <a:off x="64770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5" name="Line 223"/>
          <p:cNvSpPr>
            <a:spLocks noChangeShapeType="1"/>
          </p:cNvSpPr>
          <p:nvPr/>
        </p:nvSpPr>
        <p:spPr bwMode="auto">
          <a:xfrm>
            <a:off x="67818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6" name="Text Box 224"/>
          <p:cNvSpPr txBox="1">
            <a:spLocks noChangeArrowheads="1"/>
          </p:cNvSpPr>
          <p:nvPr/>
        </p:nvSpPr>
        <p:spPr bwMode="auto">
          <a:xfrm>
            <a:off x="6019800" y="3581400"/>
            <a:ext cx="2286000" cy="1098550"/>
          </a:xfrm>
          <a:prstGeom prst="rect">
            <a:avLst/>
          </a:prstGeom>
          <a:noFill/>
          <a:ln w="9525">
            <a:noFill/>
            <a:miter lim="800000"/>
            <a:headEnd/>
            <a:tailEnd/>
          </a:ln>
        </p:spPr>
        <p:txBody>
          <a:bodyPr>
            <a:spAutoFit/>
          </a:bodyPr>
          <a:lstStyle/>
          <a:p>
            <a:pPr>
              <a:spcBef>
                <a:spcPct val="50000"/>
              </a:spcBef>
            </a:pPr>
            <a:r>
              <a:rPr lang="en-US" sz="6600"/>
              <a:t>…..</a:t>
            </a:r>
          </a:p>
        </p:txBody>
      </p:sp>
      <p:sp>
        <p:nvSpPr>
          <p:cNvPr id="25827" name="Text Box 225"/>
          <p:cNvSpPr txBox="1">
            <a:spLocks noChangeArrowheads="1"/>
          </p:cNvSpPr>
          <p:nvPr/>
        </p:nvSpPr>
        <p:spPr bwMode="auto">
          <a:xfrm>
            <a:off x="2068527" y="3111434"/>
            <a:ext cx="2133600"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Black to move</a:t>
            </a:r>
          </a:p>
        </p:txBody>
      </p:sp>
      <p:sp>
        <p:nvSpPr>
          <p:cNvPr id="25828" name="Text Box 226"/>
          <p:cNvSpPr txBox="1">
            <a:spLocks noChangeArrowheads="1"/>
          </p:cNvSpPr>
          <p:nvPr/>
        </p:nvSpPr>
        <p:spPr bwMode="auto">
          <a:xfrm>
            <a:off x="1905000" y="1444812"/>
            <a:ext cx="2693988"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to move</a:t>
            </a:r>
          </a:p>
        </p:txBody>
      </p:sp>
      <p:sp>
        <p:nvSpPr>
          <p:cNvPr id="31" name="Text Box 226"/>
          <p:cNvSpPr txBox="1">
            <a:spLocks noChangeArrowheads="1"/>
          </p:cNvSpPr>
          <p:nvPr/>
        </p:nvSpPr>
        <p:spPr bwMode="auto">
          <a:xfrm>
            <a:off x="7416006" y="4771677"/>
            <a:ext cx="2693988" cy="830997"/>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a:t>
            </a:r>
            <a:br>
              <a:rPr lang="en-US" i="1" dirty="0">
                <a:solidFill>
                  <a:schemeClr val="accent2"/>
                </a:solidFill>
                <a:latin typeface="Franklin Gothic Medium" pitchFamily="34" charset="0"/>
              </a:rPr>
            </a:br>
            <a:r>
              <a:rPr lang="en-US" i="1" dirty="0">
                <a:solidFill>
                  <a:schemeClr val="accent2"/>
                </a:solidFill>
                <a:latin typeface="Franklin Gothic Medium" pitchFamily="34" charset="0"/>
              </a:rPr>
              <a:t>to move</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4968" y="1847264"/>
            <a:ext cx="4113126" cy="380404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
        <p:nvSpPr>
          <p:cNvPr id="3" name="Rectangle 2"/>
          <p:cNvSpPr/>
          <p:nvPr/>
        </p:nvSpPr>
        <p:spPr>
          <a:xfrm>
            <a:off x="59531" y="6420889"/>
            <a:ext cx="4572000" cy="830997"/>
          </a:xfrm>
          <a:prstGeom prst="rect">
            <a:avLst/>
          </a:prstGeom>
        </p:spPr>
        <p:txBody>
          <a:bodyPr>
            <a:spAutoFit/>
          </a:bodyPr>
          <a:lstStyle/>
          <a:p>
            <a:r>
              <a:rPr lang="en-US"/>
              <a:t>Image from Dan Klein</a:t>
            </a:r>
          </a:p>
          <a:p>
            <a:endParaRPr lang="en-US" dirty="0"/>
          </a:p>
        </p:txBody>
      </p:sp>
    </p:spTree>
    <p:extLst>
      <p:ext uri="{BB962C8B-B14F-4D97-AF65-F5344CB8AC3E}">
        <p14:creationId xmlns:p14="http://schemas.microsoft.com/office/powerpoint/2010/main" val="2873432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Wits</a:t>
            </a:r>
            <a:endParaRPr lang="en-US" dirty="0"/>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4500" y="2000250"/>
            <a:ext cx="6206067" cy="3490913"/>
          </a:xfrm>
          <a:prstGeom prst="rect">
            <a:avLst/>
          </a:prstGeom>
        </p:spPr>
      </p:pic>
      <p:sp>
        <p:nvSpPr>
          <p:cNvPr id="4" name="Rectangle 3"/>
          <p:cNvSpPr/>
          <p:nvPr/>
        </p:nvSpPr>
        <p:spPr>
          <a:xfrm>
            <a:off x="2743201" y="5518964"/>
            <a:ext cx="5006179" cy="369332"/>
          </a:xfrm>
          <a:prstGeom prst="rect">
            <a:avLst/>
          </a:prstGeom>
        </p:spPr>
        <p:txBody>
          <a:bodyPr wrap="none">
            <a:spAutoFit/>
          </a:bodyPr>
          <a:lstStyle/>
          <a:p>
            <a:r>
              <a:rPr lang="en-US" sz="1800" dirty="0">
                <a:hlinkClick r:id="rId6"/>
              </a:rPr>
              <a:t>https://</a:t>
            </a:r>
            <a:r>
              <a:rPr lang="en-US" sz="1800" dirty="0" err="1">
                <a:hlinkClick r:id="rId6"/>
              </a:rPr>
              <a:t>www.youtube.com</a:t>
            </a:r>
            <a:r>
              <a:rPr lang="en-US" sz="1800" dirty="0">
                <a:hlinkClick r:id="rId6"/>
              </a:rPr>
              <a:t>/</a:t>
            </a:r>
            <a:r>
              <a:rPr lang="en-US" sz="1800" dirty="0" err="1">
                <a:hlinkClick r:id="rId6"/>
              </a:rPr>
              <a:t>watch?v</a:t>
            </a:r>
            <a:r>
              <a:rPr lang="en-US" sz="1800" dirty="0">
                <a:hlinkClick r:id="rId6"/>
              </a:rPr>
              <a:t>=rMz7JBRbmNo</a:t>
            </a:r>
            <a:endParaRPr lang="en-US" sz="1800" dirty="0"/>
          </a:p>
        </p:txBody>
      </p:sp>
    </p:spTree>
    <p:extLst>
      <p:ext uri="{BB962C8B-B14F-4D97-AF65-F5344CB8AC3E}">
        <p14:creationId xmlns:p14="http://schemas.microsoft.com/office/powerpoint/2010/main" val="77484601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5"/>
          <p:cNvSpPr>
            <a:spLocks noGrp="1"/>
          </p:cNvSpPr>
          <p:nvPr>
            <p:ph type="sldNum" sz="quarter" idx="12"/>
          </p:nvPr>
        </p:nvSpPr>
        <p:spPr>
          <a:noFill/>
        </p:spPr>
        <p:txBody>
          <a:bodyPr/>
          <a:lstStyle/>
          <a:p>
            <a:r>
              <a:rPr lang="en-US"/>
              <a:t>       </a:t>
            </a:r>
            <a:fld id="{D8C3DD5E-9324-4B4C-95E2-39C59B114209}" type="slidenum">
              <a:rPr lang="en-US"/>
              <a:pPr/>
              <a:t>23</a:t>
            </a:fld>
            <a:endParaRPr lang="en-US"/>
          </a:p>
        </p:txBody>
      </p:sp>
      <p:sp>
        <p:nvSpPr>
          <p:cNvPr id="26628" name="Rectangle 2"/>
          <p:cNvSpPr>
            <a:spLocks noGrp="1" noChangeArrowheads="1"/>
          </p:cNvSpPr>
          <p:nvPr>
            <p:ph type="title"/>
          </p:nvPr>
        </p:nvSpPr>
        <p:spPr/>
        <p:txBody>
          <a:bodyPr/>
          <a:lstStyle/>
          <a:p>
            <a:r>
              <a:rPr lang="en-US" dirty="0">
                <a:ea typeface="ＭＳ Ｐゴシック" pitchFamily="34" charset="-128"/>
              </a:rPr>
              <a:t>MAX &amp; MIN Nodes : An egocentric view</a:t>
            </a:r>
          </a:p>
        </p:txBody>
      </p:sp>
      <p:sp>
        <p:nvSpPr>
          <p:cNvPr id="26629" name="Rectangle 3"/>
          <p:cNvSpPr>
            <a:spLocks noGrp="1" noChangeArrowheads="1"/>
          </p:cNvSpPr>
          <p:nvPr>
            <p:ph type="body" idx="1"/>
          </p:nvPr>
        </p:nvSpPr>
        <p:spPr>
          <a:xfrm>
            <a:off x="228600" y="1295400"/>
            <a:ext cx="8686800" cy="4572000"/>
          </a:xfrm>
        </p:spPr>
        <p:txBody>
          <a:bodyPr/>
          <a:lstStyle/>
          <a:p>
            <a:r>
              <a:rPr lang="en-US" sz="2000" dirty="0">
                <a:ea typeface="ＭＳ Ｐゴシック" pitchFamily="34" charset="-128"/>
              </a:rPr>
              <a:t>Two players:  MAX, MAX’s opponent MIN</a:t>
            </a:r>
          </a:p>
          <a:p>
            <a:r>
              <a:rPr lang="en-US" sz="2000" i="1" dirty="0">
                <a:solidFill>
                  <a:srgbClr val="0000FF"/>
                </a:solidFill>
                <a:effectLst>
                  <a:outerShdw blurRad="38100" dist="38100" dir="2700000" algn="tl">
                    <a:srgbClr val="000000">
                      <a:alpha val="43137"/>
                    </a:srgbClr>
                  </a:outerShdw>
                </a:effectLst>
                <a:ea typeface="ＭＳ Ｐゴシック" pitchFamily="34" charset="-128"/>
              </a:rPr>
              <a:t>All play is computed from MAX’s vantage point.</a:t>
            </a:r>
          </a:p>
          <a:p>
            <a:r>
              <a:rPr lang="en-US" sz="2000" dirty="0">
                <a:ea typeface="ＭＳ Ｐゴシック" pitchFamily="34" charset="-128"/>
              </a:rPr>
              <a:t>When MAX moves, MAX attempts to </a:t>
            </a:r>
            <a:r>
              <a:rPr lang="en-US" sz="2000" dirty="0" err="1">
                <a:ea typeface="ＭＳ Ｐゴシック" pitchFamily="34" charset="-128"/>
              </a:rPr>
              <a:t>MAXimize</a:t>
            </a:r>
            <a:r>
              <a:rPr lang="en-US" sz="2000" dirty="0">
                <a:ea typeface="ＭＳ Ｐゴシック" pitchFamily="34" charset="-128"/>
              </a:rPr>
              <a:t> MAX’s outcome.</a:t>
            </a:r>
          </a:p>
          <a:p>
            <a:r>
              <a:rPr lang="en-US" sz="2000" dirty="0">
                <a:ea typeface="ＭＳ Ｐゴシック" pitchFamily="34" charset="-128"/>
              </a:rPr>
              <a:t>When MAX’s opponent moves, they attempt to </a:t>
            </a:r>
            <a:r>
              <a:rPr lang="en-US" sz="2000" dirty="0" err="1">
                <a:ea typeface="ＭＳ Ｐゴシック" pitchFamily="34" charset="-128"/>
              </a:rPr>
              <a:t>MINimize</a:t>
            </a:r>
            <a:r>
              <a:rPr lang="en-US" sz="2000" dirty="0">
                <a:ea typeface="ＭＳ Ｐゴシック" pitchFamily="34" charset="-128"/>
              </a:rPr>
              <a:t> MAX’s outcome.</a:t>
            </a:r>
          </a:p>
          <a:p>
            <a:pPr algn="ctr">
              <a:buFont typeface="Symbol" pitchFamily="18" charset="2"/>
              <a:buNone/>
            </a:pPr>
            <a:r>
              <a:rPr lang="en-US" sz="2000" dirty="0">
                <a:ea typeface="ＭＳ Ｐゴシック" pitchFamily="34" charset="-128"/>
              </a:rPr>
              <a:t>WE TYPICALLY ASSUME MAX MOVES FIRST:</a:t>
            </a:r>
          </a:p>
          <a:p>
            <a:pPr lvl="1">
              <a:buFontTx/>
              <a:buNone/>
            </a:pPr>
            <a:endParaRPr lang="en-US" sz="1800" dirty="0">
              <a:ea typeface="ＭＳ Ｐゴシック" pitchFamily="34" charset="-128"/>
            </a:endParaRPr>
          </a:p>
          <a:p>
            <a:r>
              <a:rPr lang="en-US" sz="2000" dirty="0">
                <a:ea typeface="ＭＳ Ｐゴシック" pitchFamily="34" charset="-128"/>
              </a:rPr>
              <a:t>Label the root (level 0) </a:t>
            </a:r>
            <a:r>
              <a:rPr lang="en-US" sz="2000" dirty="0" smtClean="0">
                <a:ea typeface="ＭＳ Ｐゴシック" pitchFamily="34" charset="-128"/>
              </a:rPr>
              <a:t>MAX</a:t>
            </a:r>
          </a:p>
          <a:p>
            <a:r>
              <a:rPr lang="en-US" sz="2000" dirty="0" smtClean="0">
                <a:ea typeface="ＭＳ Ｐゴシック" pitchFamily="34" charset="-128"/>
              </a:rPr>
              <a:t>Alternate </a:t>
            </a:r>
            <a:r>
              <a:rPr lang="en-US" sz="2000" dirty="0">
                <a:ea typeface="ＭＳ Ｐゴシック" pitchFamily="34" charset="-128"/>
              </a:rPr>
              <a:t>MAX/MIN labels at each </a:t>
            </a:r>
            <a:r>
              <a:rPr lang="en-US" sz="2000" dirty="0" smtClean="0">
                <a:ea typeface="ＭＳ Ｐゴシック" pitchFamily="34" charset="-128"/>
              </a:rPr>
              <a:t> successive </a:t>
            </a:r>
            <a:r>
              <a:rPr lang="en-US" sz="2000" dirty="0">
                <a:ea typeface="ＭＳ Ｐゴシック" pitchFamily="34" charset="-128"/>
              </a:rPr>
              <a:t>tree level </a:t>
            </a:r>
            <a:r>
              <a:rPr lang="en-US" sz="2000" i="1" dirty="0">
                <a:ea typeface="ＭＳ Ｐゴシック" pitchFamily="34" charset="-128"/>
              </a:rPr>
              <a:t>(ply).</a:t>
            </a:r>
          </a:p>
          <a:p>
            <a:r>
              <a:rPr lang="en-US" sz="2000" i="1" dirty="0">
                <a:solidFill>
                  <a:srgbClr val="0000FF"/>
                </a:solidFill>
                <a:ea typeface="ＭＳ Ｐゴシック" pitchFamily="34" charset="-128"/>
              </a:rPr>
              <a:t>Even levels </a:t>
            </a:r>
            <a:r>
              <a:rPr lang="en-US" sz="2000" dirty="0">
                <a:ea typeface="ＭＳ Ｐゴシック" pitchFamily="34" charset="-128"/>
              </a:rPr>
              <a:t>represent turns for MAX</a:t>
            </a:r>
          </a:p>
          <a:p>
            <a:r>
              <a:rPr lang="en-US" sz="2000" i="1" dirty="0">
                <a:solidFill>
                  <a:srgbClr val="0000FF"/>
                </a:solidFill>
                <a:ea typeface="ＭＳ Ｐゴシック" pitchFamily="34" charset="-128"/>
              </a:rPr>
              <a:t>Odd levels </a:t>
            </a:r>
            <a:r>
              <a:rPr lang="en-US" sz="2000" dirty="0">
                <a:ea typeface="ＭＳ Ｐゴシック" pitchFamily="34" charset="-128"/>
              </a:rPr>
              <a:t>represent turns for MIN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9">
                                            <p:txEl>
                                              <p:pRg st="4" end="4"/>
                                            </p:txEl>
                                          </p:spTgt>
                                        </p:tgtEl>
                                        <p:attrNameLst>
                                          <p:attrName>style.visibility</p:attrName>
                                        </p:attrNameLst>
                                      </p:cBhvr>
                                      <p:to>
                                        <p:strVal val="visible"/>
                                      </p:to>
                                    </p:set>
                                    <p:animEffect transition="in" filter="fade">
                                      <p:cBhvr>
                                        <p:cTn id="7" dur="500"/>
                                        <p:tgtEl>
                                          <p:spTgt spid="2662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9">
                                            <p:txEl>
                                              <p:pRg st="6" end="6"/>
                                            </p:txEl>
                                          </p:spTgt>
                                        </p:tgtEl>
                                        <p:attrNameLst>
                                          <p:attrName>style.visibility</p:attrName>
                                        </p:attrNameLst>
                                      </p:cBhvr>
                                      <p:to>
                                        <p:strVal val="visible"/>
                                      </p:to>
                                    </p:set>
                                    <p:animEffect transition="in" filter="fade">
                                      <p:cBhvr>
                                        <p:cTn id="12" dur="500"/>
                                        <p:tgtEl>
                                          <p:spTgt spid="2662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9">
                                            <p:txEl>
                                              <p:pRg st="7" end="7"/>
                                            </p:txEl>
                                          </p:spTgt>
                                        </p:tgtEl>
                                        <p:attrNameLst>
                                          <p:attrName>style.visibility</p:attrName>
                                        </p:attrNameLst>
                                      </p:cBhvr>
                                      <p:to>
                                        <p:strVal val="visible"/>
                                      </p:to>
                                    </p:set>
                                    <p:animEffect transition="in" filter="fade">
                                      <p:cBhvr>
                                        <p:cTn id="17" dur="500"/>
                                        <p:tgtEl>
                                          <p:spTgt spid="2662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9">
                                            <p:txEl>
                                              <p:pRg st="8" end="8"/>
                                            </p:txEl>
                                          </p:spTgt>
                                        </p:tgtEl>
                                        <p:attrNameLst>
                                          <p:attrName>style.visibility</p:attrName>
                                        </p:attrNameLst>
                                      </p:cBhvr>
                                      <p:to>
                                        <p:strVal val="visible"/>
                                      </p:to>
                                    </p:set>
                                    <p:animEffect transition="in" filter="fade">
                                      <p:cBhvr>
                                        <p:cTn id="22" dur="500"/>
                                        <p:tgtEl>
                                          <p:spTgt spid="26629">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6629">
                                            <p:txEl>
                                              <p:pRg st="9" end="9"/>
                                            </p:txEl>
                                          </p:spTgt>
                                        </p:tgtEl>
                                        <p:attrNameLst>
                                          <p:attrName>style.visibility</p:attrName>
                                        </p:attrNameLst>
                                      </p:cBhvr>
                                      <p:to>
                                        <p:strVal val="visible"/>
                                      </p:to>
                                    </p:set>
                                    <p:animEffect transition="in" filter="fade">
                                      <p:cBhvr>
                                        <p:cTn id="25" dur="500"/>
                                        <p:tgtEl>
                                          <p:spTgt spid="266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24</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solidFill>
                  <a:schemeClr val="accent3">
                    <a:lumMod val="65000"/>
                  </a:schemeClr>
                </a:solidFill>
                <a:ea typeface="ＭＳ Ｐゴシック" pitchFamily="34" charset="-128"/>
              </a:rPr>
              <a:t>Represent the game problem space by a tree:</a:t>
            </a:r>
          </a:p>
          <a:p>
            <a:pPr lvl="1"/>
            <a:r>
              <a:rPr lang="en-US" dirty="0">
                <a:solidFill>
                  <a:schemeClr val="accent3">
                    <a:lumMod val="65000"/>
                  </a:schemeClr>
                </a:solidFill>
                <a:ea typeface="ＭＳ Ｐゴシック" pitchFamily="34" charset="-128"/>
              </a:rPr>
              <a:t>Nodes represent ‘board positions’; edges represent legal moves.</a:t>
            </a:r>
          </a:p>
          <a:p>
            <a:pPr lvl="1"/>
            <a:r>
              <a:rPr lang="en-US" dirty="0">
                <a:solidFill>
                  <a:schemeClr val="accent3">
                    <a:lumMod val="65000"/>
                  </a:schemeClr>
                </a:solidFill>
                <a:ea typeface="ＭＳ Ｐゴシック" pitchFamily="34" charset="-128"/>
              </a:rPr>
              <a:t>Root node is the first position in which a decision must be made.</a:t>
            </a:r>
          </a:p>
          <a:p>
            <a:pPr lvl="1"/>
            <a:endParaRPr lang="en-US" dirty="0">
              <a:ea typeface="ＭＳ Ｐゴシック" pitchFamily="34" charset="-128"/>
            </a:endParaRPr>
          </a:p>
          <a:p>
            <a:r>
              <a:rPr lang="en-US" dirty="0">
                <a:solidFill>
                  <a:srgbClr val="FF0000"/>
                </a:solidFill>
                <a:ea typeface="ＭＳ Ｐゴシック" pitchFamily="34" charset="-128"/>
              </a:rPr>
              <a:t>Evaluation function </a:t>
            </a:r>
            <a:r>
              <a:rPr lang="en-US" i="1" dirty="0">
                <a:solidFill>
                  <a:srgbClr val="FF0000"/>
                </a:solidFill>
                <a:ea typeface="ＭＳ Ｐゴシック" pitchFamily="34" charset="-128"/>
              </a:rPr>
              <a:t>f</a:t>
            </a:r>
            <a:r>
              <a:rPr lang="en-US" dirty="0">
                <a:solidFill>
                  <a:srgbClr val="FF0000"/>
                </a:solidFill>
                <a:ea typeface="ＭＳ Ｐゴシック" pitchFamily="34" charset="-128"/>
              </a:rPr>
              <a:t> assigns real-number scores to `board positions’  </a:t>
            </a:r>
            <a:r>
              <a:rPr lang="en-US" i="1" dirty="0">
                <a:solidFill>
                  <a:srgbClr val="FF0000"/>
                </a:solidFill>
                <a:ea typeface="ＭＳ Ｐゴシック" pitchFamily="34" charset="-128"/>
              </a:rPr>
              <a:t>without reference to path</a:t>
            </a:r>
            <a:endParaRPr lang="en-US" dirty="0">
              <a:solidFill>
                <a:srgbClr val="FF0000"/>
              </a:solidFill>
              <a:ea typeface="ＭＳ Ｐゴシック" pitchFamily="34" charset="-128"/>
            </a:endParaRPr>
          </a:p>
          <a:p>
            <a:r>
              <a:rPr lang="en-US" dirty="0">
                <a:ea typeface="ＭＳ Ｐゴシック" pitchFamily="34" charset="-128"/>
              </a:rPr>
              <a:t>Terminal nodes represent ways the game could end, labeled with the desirability of that ending (e.g. win/lose/draw or a numerical score)</a:t>
            </a:r>
          </a:p>
          <a:p>
            <a:endParaRPr lang="en-US" dirty="0">
              <a:ea typeface="ＭＳ Ｐゴシック" pitchFamily="34" charset="-128"/>
            </a:endParaRPr>
          </a:p>
        </p:txBody>
      </p:sp>
    </p:spTree>
    <p:extLst>
      <p:ext uri="{BB962C8B-B14F-4D97-AF65-F5344CB8AC3E}">
        <p14:creationId xmlns:p14="http://schemas.microsoft.com/office/powerpoint/2010/main" val="86667580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7651" name="Slide Number Placeholder 5"/>
          <p:cNvSpPr>
            <a:spLocks noGrp="1"/>
          </p:cNvSpPr>
          <p:nvPr>
            <p:ph type="sldNum" sz="quarter" idx="12"/>
          </p:nvPr>
        </p:nvSpPr>
        <p:spPr>
          <a:noFill/>
        </p:spPr>
        <p:txBody>
          <a:bodyPr/>
          <a:lstStyle/>
          <a:p>
            <a:r>
              <a:rPr lang="en-US"/>
              <a:t>       </a:t>
            </a:r>
            <a:fld id="{D7AB0D7E-9292-492A-8A84-CBFCDF678D60}" type="slidenum">
              <a:rPr lang="en-US"/>
              <a:pPr/>
              <a:t>25</a:t>
            </a:fld>
            <a:endParaRPr lang="en-US"/>
          </a:p>
        </p:txBody>
      </p:sp>
      <p:sp>
        <p:nvSpPr>
          <p:cNvPr id="27652" name="Rectangle 2"/>
          <p:cNvSpPr>
            <a:spLocks noGrp="1" noChangeArrowheads="1"/>
          </p:cNvSpPr>
          <p:nvPr>
            <p:ph type="title"/>
          </p:nvPr>
        </p:nvSpPr>
        <p:spPr>
          <a:xfrm>
            <a:off x="609600" y="304800"/>
            <a:ext cx="7772400" cy="1143000"/>
          </a:xfrm>
        </p:spPr>
        <p:txBody>
          <a:bodyPr/>
          <a:lstStyle/>
          <a:p>
            <a:r>
              <a:rPr lang="en-US" dirty="0">
                <a:ea typeface="ＭＳ Ｐゴシック" pitchFamily="34" charset="-128"/>
              </a:rPr>
              <a:t>Evaluation functions: </a:t>
            </a:r>
            <a:r>
              <a:rPr lang="en-US" sz="3600" i="1" dirty="0">
                <a:solidFill>
                  <a:srgbClr val="0000FF"/>
                </a:solidFill>
                <a:latin typeface="Times New Roman" pitchFamily="18" charset="0"/>
                <a:ea typeface="ＭＳ Ｐゴシック" pitchFamily="34" charset="-128"/>
                <a:cs typeface="Times New Roman" pitchFamily="18" charset="0"/>
              </a:rPr>
              <a:t>f(n)</a:t>
            </a:r>
            <a:endParaRPr lang="en-US" sz="2000" i="1" dirty="0">
              <a:solidFill>
                <a:srgbClr val="0000FF"/>
              </a:solidFill>
              <a:latin typeface="Times New Roman" pitchFamily="18" charset="0"/>
              <a:ea typeface="ＭＳ Ｐゴシック" pitchFamily="34" charset="-128"/>
              <a:cs typeface="Times New Roman" pitchFamily="18" charset="0"/>
            </a:endParaRPr>
          </a:p>
        </p:txBody>
      </p:sp>
      <p:sp>
        <p:nvSpPr>
          <p:cNvPr id="27653" name="Rectangle 3"/>
          <p:cNvSpPr>
            <a:spLocks noGrp="1" noChangeArrowheads="1"/>
          </p:cNvSpPr>
          <p:nvPr>
            <p:ph type="body" idx="1"/>
          </p:nvPr>
        </p:nvSpPr>
        <p:spPr>
          <a:xfrm>
            <a:off x="609600" y="1295400"/>
            <a:ext cx="8382000" cy="4114800"/>
          </a:xfrm>
        </p:spPr>
        <p:txBody>
          <a:bodyPr/>
          <a:lstStyle/>
          <a:p>
            <a:pPr>
              <a:lnSpc>
                <a:spcPct val="120000"/>
              </a:lnSpc>
            </a:pPr>
            <a:r>
              <a:rPr lang="en-US" dirty="0">
                <a:ea typeface="ＭＳ Ｐゴシック" pitchFamily="34" charset="-128"/>
              </a:rPr>
              <a:t>Evaluates how good a ‘board position’ is</a:t>
            </a:r>
          </a:p>
          <a:p>
            <a:pPr>
              <a:lnSpc>
                <a:spcPct val="120000"/>
              </a:lnSpc>
            </a:pPr>
            <a:r>
              <a:rPr lang="en-US" sz="2800" dirty="0">
                <a:effectLst>
                  <a:outerShdw blurRad="38100" dist="38100" dir="2700000" algn="tl">
                    <a:srgbClr val="000000">
                      <a:alpha val="43137"/>
                    </a:srgbClr>
                  </a:outerShdw>
                </a:effectLst>
                <a:ea typeface="ＭＳ Ｐゴシック" pitchFamily="34" charset="-128"/>
              </a:rPr>
              <a:t>Based on </a:t>
            </a:r>
            <a:r>
              <a:rPr lang="en-US" sz="2800" i="1" dirty="0">
                <a:solidFill>
                  <a:schemeClr val="accent2"/>
                </a:solidFill>
                <a:effectLst>
                  <a:outerShdw blurRad="38100" dist="38100" dir="2700000" algn="tl">
                    <a:srgbClr val="000000">
                      <a:alpha val="43137"/>
                    </a:srgbClr>
                  </a:outerShdw>
                </a:effectLst>
                <a:ea typeface="ＭＳ Ｐゴシック" pitchFamily="34" charset="-128"/>
              </a:rPr>
              <a:t>static features </a:t>
            </a:r>
            <a:r>
              <a:rPr lang="en-US" sz="2800" dirty="0">
                <a:effectLst>
                  <a:outerShdw blurRad="38100" dist="38100" dir="2700000" algn="tl">
                    <a:srgbClr val="000000">
                      <a:alpha val="43137"/>
                    </a:srgbClr>
                  </a:outerShdw>
                </a:effectLst>
                <a:ea typeface="ＭＳ Ｐゴシック" pitchFamily="34" charset="-128"/>
              </a:rPr>
              <a:t>of that board alone</a:t>
            </a:r>
          </a:p>
          <a:p>
            <a:pPr>
              <a:lnSpc>
                <a:spcPct val="120000"/>
              </a:lnSpc>
            </a:pPr>
            <a:r>
              <a:rPr lang="en-US" dirty="0">
                <a:ea typeface="ＭＳ Ｐゴシック" pitchFamily="34" charset="-128"/>
              </a:rPr>
              <a:t>Zero-sum assumption lets us use one function to describe goodness for both players.</a:t>
            </a:r>
            <a:endParaRPr lang="en-US" b="0"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f(n)&gt;0 </a:t>
            </a:r>
            <a:r>
              <a:rPr lang="en-US" dirty="0">
                <a:ea typeface="ＭＳ Ｐゴシック" pitchFamily="34" charset="-128"/>
              </a:rPr>
              <a:t>if MAX is winning in position </a:t>
            </a:r>
            <a:r>
              <a:rPr lang="en-US" i="1" dirty="0">
                <a:ea typeface="ＭＳ Ｐゴシック" pitchFamily="34" charset="-128"/>
              </a:rPr>
              <a:t>n</a:t>
            </a:r>
            <a:endParaRPr lang="en-US"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f(n)=0 </a:t>
            </a:r>
            <a:r>
              <a:rPr lang="en-US" dirty="0">
                <a:ea typeface="ＭＳ Ｐゴシック" pitchFamily="34" charset="-128"/>
              </a:rPr>
              <a:t>if position </a:t>
            </a:r>
            <a:r>
              <a:rPr lang="en-US" i="1" dirty="0">
                <a:ea typeface="ＭＳ Ｐゴシック" pitchFamily="34" charset="-128"/>
              </a:rPr>
              <a:t>n</a:t>
            </a:r>
            <a:r>
              <a:rPr lang="en-US" dirty="0">
                <a:ea typeface="ＭＳ Ｐゴシック" pitchFamily="34" charset="-128"/>
              </a:rPr>
              <a:t> is tied</a:t>
            </a: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f(n)&lt;0 </a:t>
            </a:r>
            <a:r>
              <a:rPr lang="en-US" dirty="0">
                <a:ea typeface="ＭＳ Ｐゴシック" pitchFamily="34" charset="-128"/>
              </a:rPr>
              <a:t>if MIN is winning in position </a:t>
            </a:r>
            <a:r>
              <a:rPr lang="en-US" i="1" dirty="0">
                <a:ea typeface="ＭＳ Ｐゴシック" pitchFamily="34" charset="-128"/>
              </a:rPr>
              <a:t>n</a:t>
            </a:r>
          </a:p>
          <a:p>
            <a:r>
              <a:rPr lang="en-US" dirty="0">
                <a:ea typeface="ＭＳ Ｐゴシック" pitchFamily="34" charset="-128"/>
              </a:rPr>
              <a:t>Build using expert knowledge, </a:t>
            </a:r>
          </a:p>
          <a:p>
            <a:pPr lvl="1"/>
            <a:r>
              <a:rPr lang="en-US" dirty="0">
                <a:ea typeface="ＭＳ Ｐゴシック" pitchFamily="34" charset="-128"/>
              </a:rPr>
              <a:t>Tic-tac-toe</a:t>
            </a:r>
            <a:r>
              <a:rPr lang="en-US" b="1" i="1" dirty="0">
                <a:solidFill>
                  <a:srgbClr val="0000FF"/>
                </a:solidFill>
                <a:latin typeface="Times New Roman" pitchFamily="18" charset="0"/>
                <a:ea typeface="ＭＳ Ｐゴシック" pitchFamily="34" charset="-128"/>
                <a:cs typeface="Times New Roman" pitchFamily="18" charset="0"/>
              </a:rPr>
              <a:t>: f(n)=(# of 3 lengths open for MAX)- (# open for MIN)</a:t>
            </a:r>
          </a:p>
          <a:p>
            <a:pPr lvl="1"/>
            <a:endParaRPr lang="en-US" b="1" i="1" dirty="0">
              <a:solidFill>
                <a:srgbClr val="0000FF"/>
              </a:solidFill>
              <a:latin typeface="Times New Roman" pitchFamily="18" charset="0"/>
              <a:ea typeface="ＭＳ Ｐゴシック" pitchFamily="34" charset="-128"/>
              <a:cs typeface="Times New Roman" pitchFamily="18" charset="0"/>
            </a:endParaRPr>
          </a:p>
          <a:p>
            <a:pPr marL="457200" lvl="1" indent="0" algn="ctr">
              <a:buNone/>
            </a:pPr>
            <a:r>
              <a:rPr lang="en-US" sz="2800" dirty="0">
                <a:solidFill>
                  <a:srgbClr val="0000FF"/>
                </a:solidFill>
                <a:latin typeface="Times New Roman" pitchFamily="18" charset="0"/>
                <a:ea typeface="ＭＳ Ｐゴシック" pitchFamily="34" charset="-128"/>
                <a:cs typeface="Times New Roman" pitchFamily="18" charset="0"/>
              </a:rPr>
              <a:t>(AIMA 5.4.1)</a:t>
            </a:r>
          </a:p>
          <a:p>
            <a:pPr>
              <a:lnSpc>
                <a:spcPct val="120000"/>
              </a:lnSpc>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539" name="Rectangle 43"/>
          <p:cNvSpPr>
            <a:spLocks noChangeArrowheads="1"/>
          </p:cNvSpPr>
          <p:nvPr/>
        </p:nvSpPr>
        <p:spPr bwMode="auto">
          <a:xfrm>
            <a:off x="533400" y="1600200"/>
            <a:ext cx="8305800" cy="4572000"/>
          </a:xfrm>
          <a:prstGeom prst="rect">
            <a:avLst/>
          </a:prstGeom>
          <a:solidFill>
            <a:srgbClr val="FFFFFF"/>
          </a:solidFill>
          <a:ln w="9525">
            <a:noFill/>
            <a:miter lim="800000"/>
            <a:headEnd/>
            <a:tailEnd/>
          </a:ln>
        </p:spPr>
        <p:txBody>
          <a:bodyPr wrap="none" anchor="ctr"/>
          <a:lstStyle/>
          <a:p>
            <a:pPr algn="ctr"/>
            <a:endParaRPr lang="en-US"/>
          </a:p>
        </p:txBody>
      </p:sp>
      <p:sp>
        <p:nvSpPr>
          <p:cNvPr id="28675"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8676" name="Slide Number Placeholder 5"/>
          <p:cNvSpPr>
            <a:spLocks noGrp="1"/>
          </p:cNvSpPr>
          <p:nvPr>
            <p:ph type="sldNum" sz="quarter" idx="12"/>
          </p:nvPr>
        </p:nvSpPr>
        <p:spPr>
          <a:noFill/>
        </p:spPr>
        <p:txBody>
          <a:bodyPr/>
          <a:lstStyle/>
          <a:p>
            <a:r>
              <a:rPr lang="en-US"/>
              <a:t>       </a:t>
            </a:r>
            <a:fld id="{94120043-6BCF-40FC-8AD2-43B319597457}" type="slidenum">
              <a:rPr lang="en-US"/>
              <a:pPr/>
              <a:t>26</a:t>
            </a:fld>
            <a:endParaRPr lang="en-US"/>
          </a:p>
        </p:txBody>
      </p:sp>
      <p:sp>
        <p:nvSpPr>
          <p:cNvPr id="874536" name="Rectangle 40"/>
          <p:cNvSpPr>
            <a:spLocks noChangeArrowheads="1"/>
          </p:cNvSpPr>
          <p:nvPr/>
        </p:nvSpPr>
        <p:spPr bwMode="auto">
          <a:xfrm>
            <a:off x="228600" y="4343400"/>
            <a:ext cx="4876800" cy="1905000"/>
          </a:xfrm>
          <a:prstGeom prst="rect">
            <a:avLst/>
          </a:prstGeom>
          <a:solidFill>
            <a:srgbClr val="FFFFFF"/>
          </a:solidFill>
          <a:ln w="9525">
            <a:noFill/>
            <a:miter lim="800000"/>
            <a:headEnd/>
            <a:tailEnd/>
          </a:ln>
        </p:spPr>
        <p:txBody>
          <a:bodyPr wrap="none" anchor="ctr"/>
          <a:lstStyle/>
          <a:p>
            <a:endParaRPr lang="en-US"/>
          </a:p>
        </p:txBody>
      </p:sp>
      <p:sp>
        <p:nvSpPr>
          <p:cNvPr id="874537" name="Rectangle 41"/>
          <p:cNvSpPr>
            <a:spLocks noChangeArrowheads="1"/>
          </p:cNvSpPr>
          <p:nvPr/>
        </p:nvSpPr>
        <p:spPr bwMode="auto">
          <a:xfrm>
            <a:off x="228600" y="3429000"/>
            <a:ext cx="5257800" cy="2971800"/>
          </a:xfrm>
          <a:prstGeom prst="rect">
            <a:avLst/>
          </a:prstGeom>
          <a:solidFill>
            <a:srgbClr val="FFFFFF"/>
          </a:solidFill>
          <a:ln w="9525">
            <a:noFill/>
            <a:miter lim="800000"/>
            <a:headEnd/>
            <a:tailEnd/>
          </a:ln>
        </p:spPr>
        <p:txBody>
          <a:bodyPr wrap="none" anchor="ctr"/>
          <a:lstStyle/>
          <a:p>
            <a:endParaRPr lang="en-US"/>
          </a:p>
        </p:txBody>
      </p:sp>
      <p:sp>
        <p:nvSpPr>
          <p:cNvPr id="874538" name="Rectangle 42"/>
          <p:cNvSpPr>
            <a:spLocks noChangeArrowheads="1"/>
          </p:cNvSpPr>
          <p:nvPr/>
        </p:nvSpPr>
        <p:spPr bwMode="auto">
          <a:xfrm>
            <a:off x="304800" y="2667000"/>
            <a:ext cx="5257800" cy="3581400"/>
          </a:xfrm>
          <a:prstGeom prst="rect">
            <a:avLst/>
          </a:prstGeom>
          <a:solidFill>
            <a:srgbClr val="FFFFFF"/>
          </a:solidFill>
          <a:ln w="9525">
            <a:noFill/>
            <a:miter lim="800000"/>
            <a:headEnd/>
            <a:tailEnd/>
          </a:ln>
        </p:spPr>
        <p:txBody>
          <a:bodyPr wrap="none" anchor="ctr"/>
          <a:lstStyle/>
          <a:p>
            <a:endParaRPr lang="en-US"/>
          </a:p>
        </p:txBody>
      </p:sp>
      <p:pic>
        <p:nvPicPr>
          <p:cNvPr id="28680" name="Picture 5"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96200" cy="4953000"/>
          </a:xfrm>
          <a:prstGeom prst="rect">
            <a:avLst/>
          </a:prstGeom>
          <a:noFill/>
          <a:ln w="9525">
            <a:noFill/>
            <a:miter lim="800000"/>
            <a:headEnd/>
            <a:tailEnd/>
          </a:ln>
        </p:spPr>
      </p:pic>
      <p:sp>
        <p:nvSpPr>
          <p:cNvPr id="28681" name="Rectangle 2"/>
          <p:cNvSpPr>
            <a:spLocks noGrp="1" noChangeArrowheads="1"/>
          </p:cNvSpPr>
          <p:nvPr>
            <p:ph type="title"/>
          </p:nvPr>
        </p:nvSpPr>
        <p:spPr>
          <a:xfrm>
            <a:off x="685800" y="304800"/>
            <a:ext cx="7772400" cy="457200"/>
          </a:xfrm>
        </p:spPr>
        <p:txBody>
          <a:bodyPr/>
          <a:lstStyle/>
          <a:p>
            <a:r>
              <a:rPr lang="en-US">
                <a:ea typeface="ＭＳ Ｐゴシック" pitchFamily="34" charset="-128"/>
              </a:rPr>
              <a:t>A Partial Game Tree for Tic-Tac-Toe</a:t>
            </a:r>
          </a:p>
        </p:txBody>
      </p:sp>
      <p:sp>
        <p:nvSpPr>
          <p:cNvPr id="874504" name="Text Box 8"/>
          <p:cNvSpPr txBox="1">
            <a:spLocks noChangeArrowheads="1"/>
          </p:cNvSpPr>
          <p:nvPr/>
        </p:nvSpPr>
        <p:spPr bwMode="auto">
          <a:xfrm>
            <a:off x="762000" y="25908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f(n)=8-5=3</a:t>
            </a:r>
          </a:p>
        </p:txBody>
      </p:sp>
      <p:sp>
        <p:nvSpPr>
          <p:cNvPr id="874512" name="Text Box 16"/>
          <p:cNvSpPr txBox="1">
            <a:spLocks noChangeArrowheads="1"/>
          </p:cNvSpPr>
          <p:nvPr/>
        </p:nvSpPr>
        <p:spPr bwMode="auto">
          <a:xfrm>
            <a:off x="5334000" y="1066800"/>
            <a:ext cx="1463675" cy="336550"/>
          </a:xfrm>
          <a:prstGeom prst="rect">
            <a:avLst/>
          </a:prstGeom>
          <a:noFill/>
          <a:ln w="9525">
            <a:noFill/>
            <a:miter lim="800000"/>
            <a:headEnd/>
            <a:tailEnd/>
          </a:ln>
        </p:spPr>
        <p:txBody>
          <a:bodyPr>
            <a:spAutoFit/>
          </a:bodyPr>
          <a:lstStyle/>
          <a:p>
            <a:r>
              <a:rPr lang="en-US" sz="1600" b="1" dirty="0">
                <a:solidFill>
                  <a:schemeClr val="accent3">
                    <a:lumMod val="50000"/>
                  </a:schemeClr>
                </a:solidFill>
              </a:rPr>
              <a:t>f(n)=8-8=0</a:t>
            </a:r>
          </a:p>
        </p:txBody>
      </p:sp>
      <p:sp>
        <p:nvSpPr>
          <p:cNvPr id="874514" name="Text Box 18"/>
          <p:cNvSpPr txBox="1">
            <a:spLocks noChangeArrowheads="1"/>
          </p:cNvSpPr>
          <p:nvPr/>
        </p:nvSpPr>
        <p:spPr bwMode="auto">
          <a:xfrm>
            <a:off x="8382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f(n)=6-5=1</a:t>
            </a:r>
          </a:p>
        </p:txBody>
      </p:sp>
      <p:sp>
        <p:nvSpPr>
          <p:cNvPr id="874517" name="Text Box 21"/>
          <p:cNvSpPr txBox="1">
            <a:spLocks noChangeArrowheads="1"/>
          </p:cNvSpPr>
          <p:nvPr/>
        </p:nvSpPr>
        <p:spPr bwMode="auto">
          <a:xfrm>
            <a:off x="838200" y="4343400"/>
            <a:ext cx="12350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f(n)=6-3=3</a:t>
            </a:r>
          </a:p>
        </p:txBody>
      </p:sp>
      <p:sp>
        <p:nvSpPr>
          <p:cNvPr id="874518" name="Text Box 22"/>
          <p:cNvSpPr txBox="1">
            <a:spLocks noChangeArrowheads="1"/>
          </p:cNvSpPr>
          <p:nvPr/>
        </p:nvSpPr>
        <p:spPr bwMode="auto">
          <a:xfrm>
            <a:off x="2209800" y="44196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f(n)=6-4=2</a:t>
            </a:r>
          </a:p>
        </p:txBody>
      </p:sp>
      <p:sp>
        <p:nvSpPr>
          <p:cNvPr id="874519" name="Text Box 23"/>
          <p:cNvSpPr txBox="1">
            <a:spLocks noChangeArrowheads="1"/>
          </p:cNvSpPr>
          <p:nvPr/>
        </p:nvSpPr>
        <p:spPr bwMode="auto">
          <a:xfrm>
            <a:off x="3505200" y="42672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f(n)=6-2=4</a:t>
            </a:r>
          </a:p>
        </p:txBody>
      </p:sp>
      <p:sp>
        <p:nvSpPr>
          <p:cNvPr id="28688" name="Rectangle 24"/>
          <p:cNvSpPr>
            <a:spLocks noChangeArrowheads="1"/>
          </p:cNvSpPr>
          <p:nvPr/>
        </p:nvSpPr>
        <p:spPr bwMode="auto">
          <a:xfrm>
            <a:off x="457200" y="5867400"/>
            <a:ext cx="3505200" cy="381000"/>
          </a:xfrm>
          <a:prstGeom prst="rect">
            <a:avLst/>
          </a:prstGeom>
          <a:solidFill>
            <a:schemeClr val="bg1"/>
          </a:solidFill>
          <a:ln w="0">
            <a:noFill/>
            <a:miter lim="800000"/>
            <a:headEnd/>
            <a:tailEnd/>
          </a:ln>
        </p:spPr>
        <p:txBody>
          <a:bodyPr wrap="none" anchor="ctr"/>
          <a:lstStyle/>
          <a:p>
            <a:pPr algn="ctr"/>
            <a:endParaRPr lang="en-US"/>
          </a:p>
        </p:txBody>
      </p:sp>
      <p:sp>
        <p:nvSpPr>
          <p:cNvPr id="874521" name="Text Box 25"/>
          <p:cNvSpPr txBox="1">
            <a:spLocks noChangeArrowheads="1"/>
          </p:cNvSpPr>
          <p:nvPr/>
        </p:nvSpPr>
        <p:spPr bwMode="auto">
          <a:xfrm>
            <a:off x="1524000" y="5867400"/>
            <a:ext cx="503238" cy="822325"/>
          </a:xfrm>
          <a:prstGeom prst="rect">
            <a:avLst/>
          </a:prstGeom>
          <a:noFill/>
          <a:ln w="9525">
            <a:noFill/>
            <a:miter lim="800000"/>
            <a:headEnd/>
            <a:tailEnd/>
          </a:ln>
        </p:spPr>
        <p:txBody>
          <a:bodyPr>
            <a:spAutoFit/>
          </a:bodyPr>
          <a:lstStyle/>
          <a:p>
            <a:r>
              <a:rPr lang="en-US">
                <a:solidFill>
                  <a:srgbClr val="FF0000"/>
                </a:solidFill>
              </a:rPr>
              <a:t>-∞</a:t>
            </a:r>
          </a:p>
          <a:p>
            <a:endParaRPr lang="en-US"/>
          </a:p>
        </p:txBody>
      </p:sp>
      <p:sp>
        <p:nvSpPr>
          <p:cNvPr id="874523" name="Text Box 27"/>
          <p:cNvSpPr txBox="1">
            <a:spLocks noChangeArrowheads="1"/>
          </p:cNvSpPr>
          <p:nvPr/>
        </p:nvSpPr>
        <p:spPr bwMode="auto">
          <a:xfrm>
            <a:off x="2438400" y="5791200"/>
            <a:ext cx="336550" cy="457200"/>
          </a:xfrm>
          <a:prstGeom prst="rect">
            <a:avLst/>
          </a:prstGeom>
          <a:noFill/>
          <a:ln w="9525">
            <a:noFill/>
            <a:miter lim="800000"/>
            <a:headEnd/>
            <a:tailEnd/>
          </a:ln>
        </p:spPr>
        <p:txBody>
          <a:bodyPr wrap="none">
            <a:spAutoFit/>
          </a:bodyPr>
          <a:lstStyle/>
          <a:p>
            <a:r>
              <a:rPr lang="en-US"/>
              <a:t>0</a:t>
            </a:r>
          </a:p>
        </p:txBody>
      </p:sp>
      <p:sp>
        <p:nvSpPr>
          <p:cNvPr id="874525" name="Text Box 29"/>
          <p:cNvSpPr txBox="1">
            <a:spLocks noChangeArrowheads="1"/>
          </p:cNvSpPr>
          <p:nvPr/>
        </p:nvSpPr>
        <p:spPr bwMode="auto">
          <a:xfrm>
            <a:off x="3124200" y="5867400"/>
            <a:ext cx="649288" cy="457200"/>
          </a:xfrm>
          <a:prstGeom prst="rect">
            <a:avLst/>
          </a:prstGeom>
          <a:noFill/>
          <a:ln w="9525">
            <a:noFill/>
            <a:miter lim="800000"/>
            <a:headEnd/>
            <a:tailEnd/>
          </a:ln>
        </p:spPr>
        <p:txBody>
          <a:bodyPr wrap="none">
            <a:spAutoFit/>
          </a:bodyPr>
          <a:lstStyle/>
          <a:p>
            <a:r>
              <a:rPr lang="en-US">
                <a:solidFill>
                  <a:schemeClr val="accent2">
                    <a:lumMod val="75000"/>
                  </a:schemeClr>
                </a:solidFill>
              </a:rPr>
              <a:t>+ ∞</a:t>
            </a:r>
          </a:p>
        </p:txBody>
      </p:sp>
      <p:sp>
        <p:nvSpPr>
          <p:cNvPr id="874526" name="Text Box 30"/>
          <p:cNvSpPr txBox="1">
            <a:spLocks noChangeArrowheads="1"/>
          </p:cNvSpPr>
          <p:nvPr/>
        </p:nvSpPr>
        <p:spPr bwMode="auto">
          <a:xfrm>
            <a:off x="2362200" y="2514600"/>
            <a:ext cx="9144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7" name="Text Box 31"/>
          <p:cNvSpPr txBox="1">
            <a:spLocks noChangeArrowheads="1"/>
          </p:cNvSpPr>
          <p:nvPr/>
        </p:nvSpPr>
        <p:spPr bwMode="auto">
          <a:xfrm>
            <a:off x="3200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28" name="Text Box 32"/>
          <p:cNvSpPr txBox="1">
            <a:spLocks noChangeArrowheads="1"/>
          </p:cNvSpPr>
          <p:nvPr/>
        </p:nvSpPr>
        <p:spPr bwMode="auto">
          <a:xfrm>
            <a:off x="3962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9" name="Text Box 33"/>
          <p:cNvSpPr txBox="1">
            <a:spLocks noChangeArrowheads="1"/>
          </p:cNvSpPr>
          <p:nvPr/>
        </p:nvSpPr>
        <p:spPr bwMode="auto">
          <a:xfrm>
            <a:off x="4648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f(n)=4</a:t>
            </a:r>
          </a:p>
        </p:txBody>
      </p:sp>
      <p:sp>
        <p:nvSpPr>
          <p:cNvPr id="874530" name="Text Box 34"/>
          <p:cNvSpPr txBox="1">
            <a:spLocks noChangeArrowheads="1"/>
          </p:cNvSpPr>
          <p:nvPr/>
        </p:nvSpPr>
        <p:spPr bwMode="auto">
          <a:xfrm>
            <a:off x="5410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1" name="Text Box 35"/>
          <p:cNvSpPr txBox="1">
            <a:spLocks noChangeArrowheads="1"/>
          </p:cNvSpPr>
          <p:nvPr/>
        </p:nvSpPr>
        <p:spPr bwMode="auto">
          <a:xfrm>
            <a:off x="6172200" y="2514600"/>
            <a:ext cx="11430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f(n)=3</a:t>
            </a:r>
          </a:p>
        </p:txBody>
      </p:sp>
      <p:sp>
        <p:nvSpPr>
          <p:cNvPr id="874532" name="Text Box 36"/>
          <p:cNvSpPr txBox="1">
            <a:spLocks noChangeArrowheads="1"/>
          </p:cNvSpPr>
          <p:nvPr/>
        </p:nvSpPr>
        <p:spPr bwMode="auto">
          <a:xfrm>
            <a:off x="6934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3" name="Text Box 37"/>
          <p:cNvSpPr txBox="1">
            <a:spLocks noChangeArrowheads="1"/>
          </p:cNvSpPr>
          <p:nvPr/>
        </p:nvSpPr>
        <p:spPr bwMode="auto">
          <a:xfrm>
            <a:off x="7696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34" name="Text Box 38"/>
          <p:cNvSpPr txBox="1">
            <a:spLocks noChangeArrowheads="1"/>
          </p:cNvSpPr>
          <p:nvPr/>
        </p:nvSpPr>
        <p:spPr bwMode="auto">
          <a:xfrm>
            <a:off x="22860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f(n)=0</a:t>
            </a:r>
          </a:p>
        </p:txBody>
      </p:sp>
      <p:sp>
        <p:nvSpPr>
          <p:cNvPr id="874535" name="Text Box 39"/>
          <p:cNvSpPr txBox="1">
            <a:spLocks noChangeArrowheads="1"/>
          </p:cNvSpPr>
          <p:nvPr/>
        </p:nvSpPr>
        <p:spPr bwMode="auto">
          <a:xfrm>
            <a:off x="3276600" y="33528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f(n)=1</a:t>
            </a:r>
          </a:p>
        </p:txBody>
      </p:sp>
      <p:sp>
        <p:nvSpPr>
          <p:cNvPr id="28702" name="Text Box 44"/>
          <p:cNvSpPr txBox="1">
            <a:spLocks noChangeArrowheads="1"/>
          </p:cNvSpPr>
          <p:nvPr/>
        </p:nvSpPr>
        <p:spPr bwMode="auto">
          <a:xfrm>
            <a:off x="5867400" y="3048000"/>
            <a:ext cx="3063875" cy="457200"/>
          </a:xfrm>
          <a:prstGeom prst="rect">
            <a:avLst/>
          </a:prstGeom>
          <a:noFill/>
          <a:ln w="9525">
            <a:noFill/>
            <a:miter lim="800000"/>
            <a:headEnd/>
            <a:tailEnd/>
          </a:ln>
        </p:spPr>
        <p:txBody>
          <a:bodyPr>
            <a:spAutoFit/>
          </a:bodyPr>
          <a:lstStyle/>
          <a:p>
            <a:endParaRPr lang="en-US"/>
          </a:p>
        </p:txBody>
      </p:sp>
      <p:sp>
        <p:nvSpPr>
          <p:cNvPr id="28703" name="Text Box 45"/>
          <p:cNvSpPr txBox="1">
            <a:spLocks noChangeArrowheads="1"/>
          </p:cNvSpPr>
          <p:nvPr/>
        </p:nvSpPr>
        <p:spPr bwMode="auto">
          <a:xfrm>
            <a:off x="6781800" y="4994275"/>
            <a:ext cx="2454275" cy="457200"/>
          </a:xfrm>
          <a:prstGeom prst="rect">
            <a:avLst/>
          </a:prstGeom>
          <a:noFill/>
          <a:ln w="9525">
            <a:noFill/>
            <a:miter lim="800000"/>
            <a:headEnd/>
            <a:tailEnd/>
          </a:ln>
        </p:spPr>
        <p:txBody>
          <a:bodyPr>
            <a:spAutoFit/>
          </a:bodyPr>
          <a:lstStyle/>
          <a:p>
            <a:endParaRPr lang="en-US"/>
          </a:p>
        </p:txBody>
      </p:sp>
      <p:sp>
        <p:nvSpPr>
          <p:cNvPr id="28704" name="Text Box 47"/>
          <p:cNvSpPr txBox="1">
            <a:spLocks noChangeArrowheads="1"/>
          </p:cNvSpPr>
          <p:nvPr/>
        </p:nvSpPr>
        <p:spPr bwMode="auto">
          <a:xfrm>
            <a:off x="5105400" y="4416425"/>
            <a:ext cx="3835400" cy="1739900"/>
          </a:xfrm>
          <a:prstGeom prst="rect">
            <a:avLst/>
          </a:prstGeom>
          <a:noFill/>
          <a:ln w="9525">
            <a:noFill/>
            <a:miter lim="800000"/>
            <a:headEnd/>
            <a:tailEnd/>
          </a:ln>
        </p:spPr>
        <p:txBody>
          <a:bodyPr wrap="none">
            <a:spAutoFit/>
          </a:bodyPr>
          <a:lstStyle/>
          <a:p>
            <a:r>
              <a:rPr lang="en-US" sz="1800">
                <a:latin typeface="Arial" pitchFamily="34" charset="0"/>
              </a:rPr>
              <a:t>f(n)=# of potential three-lines for X –</a:t>
            </a:r>
          </a:p>
          <a:p>
            <a:r>
              <a:rPr lang="en-US" sz="1800">
                <a:latin typeface="Arial" pitchFamily="34" charset="0"/>
              </a:rPr>
              <a:t># of potential three-line for Y if n is </a:t>
            </a:r>
          </a:p>
          <a:p>
            <a:r>
              <a:rPr lang="en-US" sz="1800">
                <a:latin typeface="Arial" pitchFamily="34" charset="0"/>
              </a:rPr>
              <a:t>not terminal</a:t>
            </a:r>
          </a:p>
          <a:p>
            <a:r>
              <a:rPr lang="en-US" sz="1800">
                <a:latin typeface="Arial" pitchFamily="34" charset="0"/>
              </a:rPr>
              <a:t>f(n)=0 if n is a terminal tie</a:t>
            </a:r>
          </a:p>
          <a:p>
            <a:r>
              <a:rPr lang="en-US" sz="1800">
                <a:latin typeface="Arial" pitchFamily="34" charset="0"/>
              </a:rPr>
              <a:t>f(n)=+ ∞ if n is a terminal win</a:t>
            </a:r>
          </a:p>
          <a:p>
            <a:r>
              <a:rPr lang="en-US" sz="1800">
                <a:latin typeface="Arial" pitchFamily="34" charset="0"/>
              </a:rPr>
              <a:t>f(n)=-</a:t>
            </a:r>
            <a:r>
              <a:rPr lang="en-US" sz="1800">
                <a:solidFill>
                  <a:schemeClr val="accent1"/>
                </a:solidFill>
                <a:latin typeface="Arial" pitchFamily="34" charset="0"/>
              </a:rPr>
              <a:t> </a:t>
            </a:r>
            <a:r>
              <a:rPr lang="en-US" sz="1800">
                <a:latin typeface="Arial" pitchFamily="34" charset="0"/>
              </a:rPr>
              <a:t>∞ if n is a terminal loss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4512"/>
                                        </p:tgtEl>
                                        <p:attrNameLst>
                                          <p:attrName>style.visibility</p:attrName>
                                        </p:attrNameLst>
                                      </p:cBhvr>
                                      <p:to>
                                        <p:strVal val="visible"/>
                                      </p:to>
                                    </p:set>
                                    <p:anim calcmode="lin" valueType="num">
                                      <p:cBhvr additive="base">
                                        <p:cTn id="7" dur="500" fill="hold"/>
                                        <p:tgtEl>
                                          <p:spTgt spid="874512"/>
                                        </p:tgtEl>
                                        <p:attrNameLst>
                                          <p:attrName>ppt_x</p:attrName>
                                        </p:attrNameLst>
                                      </p:cBhvr>
                                      <p:tavLst>
                                        <p:tav tm="0">
                                          <p:val>
                                            <p:strVal val="#ppt_x"/>
                                          </p:val>
                                        </p:tav>
                                        <p:tav tm="100000">
                                          <p:val>
                                            <p:strVal val="#ppt_x"/>
                                          </p:val>
                                        </p:tav>
                                      </p:tavLst>
                                    </p:anim>
                                    <p:anim calcmode="lin" valueType="num">
                                      <p:cBhvr additive="base">
                                        <p:cTn id="8" dur="500" fill="hold"/>
                                        <p:tgtEl>
                                          <p:spTgt spid="8745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4504"/>
                                        </p:tgtEl>
                                        <p:attrNameLst>
                                          <p:attrName>style.visibility</p:attrName>
                                        </p:attrNameLst>
                                      </p:cBhvr>
                                      <p:to>
                                        <p:strVal val="visible"/>
                                      </p:to>
                                    </p:set>
                                    <p:anim calcmode="lin" valueType="num">
                                      <p:cBhvr additive="base">
                                        <p:cTn id="13" dur="500" fill="hold"/>
                                        <p:tgtEl>
                                          <p:spTgt spid="874504"/>
                                        </p:tgtEl>
                                        <p:attrNameLst>
                                          <p:attrName>ppt_x</p:attrName>
                                        </p:attrNameLst>
                                      </p:cBhvr>
                                      <p:tavLst>
                                        <p:tav tm="0">
                                          <p:val>
                                            <p:strVal val="#ppt_x"/>
                                          </p:val>
                                        </p:tav>
                                        <p:tav tm="100000">
                                          <p:val>
                                            <p:strVal val="#ppt_x"/>
                                          </p:val>
                                        </p:tav>
                                      </p:tavLst>
                                    </p:anim>
                                    <p:anim calcmode="lin" valueType="num">
                                      <p:cBhvr additive="base">
                                        <p:cTn id="14" dur="500" fill="hold"/>
                                        <p:tgtEl>
                                          <p:spTgt spid="8745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4526"/>
                                        </p:tgtEl>
                                        <p:attrNameLst>
                                          <p:attrName>style.visibility</p:attrName>
                                        </p:attrNameLst>
                                      </p:cBhvr>
                                      <p:to>
                                        <p:strVal val="visible"/>
                                      </p:to>
                                    </p:set>
                                    <p:anim calcmode="lin" valueType="num">
                                      <p:cBhvr additive="base">
                                        <p:cTn id="19" dur="500" fill="hold"/>
                                        <p:tgtEl>
                                          <p:spTgt spid="874526"/>
                                        </p:tgtEl>
                                        <p:attrNameLst>
                                          <p:attrName>ppt_x</p:attrName>
                                        </p:attrNameLst>
                                      </p:cBhvr>
                                      <p:tavLst>
                                        <p:tav tm="0">
                                          <p:val>
                                            <p:strVal val="#ppt_x"/>
                                          </p:val>
                                        </p:tav>
                                        <p:tav tm="100000">
                                          <p:val>
                                            <p:strVal val="#ppt_x"/>
                                          </p:val>
                                        </p:tav>
                                      </p:tavLst>
                                    </p:anim>
                                    <p:anim calcmode="lin" valueType="num">
                                      <p:cBhvr additive="base">
                                        <p:cTn id="20" dur="500" fill="hold"/>
                                        <p:tgtEl>
                                          <p:spTgt spid="8745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4527"/>
                                        </p:tgtEl>
                                        <p:attrNameLst>
                                          <p:attrName>style.visibility</p:attrName>
                                        </p:attrNameLst>
                                      </p:cBhvr>
                                      <p:to>
                                        <p:strVal val="visible"/>
                                      </p:to>
                                    </p:set>
                                    <p:anim calcmode="lin" valueType="num">
                                      <p:cBhvr additive="base">
                                        <p:cTn id="23" dur="500" fill="hold"/>
                                        <p:tgtEl>
                                          <p:spTgt spid="874527"/>
                                        </p:tgtEl>
                                        <p:attrNameLst>
                                          <p:attrName>ppt_x</p:attrName>
                                        </p:attrNameLst>
                                      </p:cBhvr>
                                      <p:tavLst>
                                        <p:tav tm="0">
                                          <p:val>
                                            <p:strVal val="#ppt_x"/>
                                          </p:val>
                                        </p:tav>
                                        <p:tav tm="100000">
                                          <p:val>
                                            <p:strVal val="#ppt_x"/>
                                          </p:val>
                                        </p:tav>
                                      </p:tavLst>
                                    </p:anim>
                                    <p:anim calcmode="lin" valueType="num">
                                      <p:cBhvr additive="base">
                                        <p:cTn id="24" dur="500" fill="hold"/>
                                        <p:tgtEl>
                                          <p:spTgt spid="8745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4529"/>
                                        </p:tgtEl>
                                        <p:attrNameLst>
                                          <p:attrName>style.visibility</p:attrName>
                                        </p:attrNameLst>
                                      </p:cBhvr>
                                      <p:to>
                                        <p:strVal val="visible"/>
                                      </p:to>
                                    </p:set>
                                    <p:anim calcmode="lin" valueType="num">
                                      <p:cBhvr additive="base">
                                        <p:cTn id="27" dur="500" fill="hold"/>
                                        <p:tgtEl>
                                          <p:spTgt spid="874529"/>
                                        </p:tgtEl>
                                        <p:attrNameLst>
                                          <p:attrName>ppt_x</p:attrName>
                                        </p:attrNameLst>
                                      </p:cBhvr>
                                      <p:tavLst>
                                        <p:tav tm="0">
                                          <p:val>
                                            <p:strVal val="#ppt_x"/>
                                          </p:val>
                                        </p:tav>
                                        <p:tav tm="100000">
                                          <p:val>
                                            <p:strVal val="#ppt_x"/>
                                          </p:val>
                                        </p:tav>
                                      </p:tavLst>
                                    </p:anim>
                                    <p:anim calcmode="lin" valueType="num">
                                      <p:cBhvr additive="base">
                                        <p:cTn id="28" dur="500" fill="hold"/>
                                        <p:tgtEl>
                                          <p:spTgt spid="8745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4528"/>
                                        </p:tgtEl>
                                        <p:attrNameLst>
                                          <p:attrName>style.visibility</p:attrName>
                                        </p:attrNameLst>
                                      </p:cBhvr>
                                      <p:to>
                                        <p:strVal val="visible"/>
                                      </p:to>
                                    </p:set>
                                    <p:anim calcmode="lin" valueType="num">
                                      <p:cBhvr additive="base">
                                        <p:cTn id="31" dur="500" fill="hold"/>
                                        <p:tgtEl>
                                          <p:spTgt spid="874528"/>
                                        </p:tgtEl>
                                        <p:attrNameLst>
                                          <p:attrName>ppt_x</p:attrName>
                                        </p:attrNameLst>
                                      </p:cBhvr>
                                      <p:tavLst>
                                        <p:tav tm="0">
                                          <p:val>
                                            <p:strVal val="#ppt_x"/>
                                          </p:val>
                                        </p:tav>
                                        <p:tav tm="100000">
                                          <p:val>
                                            <p:strVal val="#ppt_x"/>
                                          </p:val>
                                        </p:tav>
                                      </p:tavLst>
                                    </p:anim>
                                    <p:anim calcmode="lin" valueType="num">
                                      <p:cBhvr additive="base">
                                        <p:cTn id="32" dur="500" fill="hold"/>
                                        <p:tgtEl>
                                          <p:spTgt spid="8745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4530"/>
                                        </p:tgtEl>
                                        <p:attrNameLst>
                                          <p:attrName>style.visibility</p:attrName>
                                        </p:attrNameLst>
                                      </p:cBhvr>
                                      <p:to>
                                        <p:strVal val="visible"/>
                                      </p:to>
                                    </p:set>
                                    <p:anim calcmode="lin" valueType="num">
                                      <p:cBhvr additive="base">
                                        <p:cTn id="35" dur="500" fill="hold"/>
                                        <p:tgtEl>
                                          <p:spTgt spid="874530"/>
                                        </p:tgtEl>
                                        <p:attrNameLst>
                                          <p:attrName>ppt_x</p:attrName>
                                        </p:attrNameLst>
                                      </p:cBhvr>
                                      <p:tavLst>
                                        <p:tav tm="0">
                                          <p:val>
                                            <p:strVal val="#ppt_x"/>
                                          </p:val>
                                        </p:tav>
                                        <p:tav tm="100000">
                                          <p:val>
                                            <p:strVal val="#ppt_x"/>
                                          </p:val>
                                        </p:tav>
                                      </p:tavLst>
                                    </p:anim>
                                    <p:anim calcmode="lin" valueType="num">
                                      <p:cBhvr additive="base">
                                        <p:cTn id="36" dur="500" fill="hold"/>
                                        <p:tgtEl>
                                          <p:spTgt spid="8745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74531"/>
                                        </p:tgtEl>
                                        <p:attrNameLst>
                                          <p:attrName>style.visibility</p:attrName>
                                        </p:attrNameLst>
                                      </p:cBhvr>
                                      <p:to>
                                        <p:strVal val="visible"/>
                                      </p:to>
                                    </p:set>
                                    <p:anim calcmode="lin" valueType="num">
                                      <p:cBhvr additive="base">
                                        <p:cTn id="39" dur="500" fill="hold"/>
                                        <p:tgtEl>
                                          <p:spTgt spid="874531"/>
                                        </p:tgtEl>
                                        <p:attrNameLst>
                                          <p:attrName>ppt_x</p:attrName>
                                        </p:attrNameLst>
                                      </p:cBhvr>
                                      <p:tavLst>
                                        <p:tav tm="0">
                                          <p:val>
                                            <p:strVal val="#ppt_x"/>
                                          </p:val>
                                        </p:tav>
                                        <p:tav tm="100000">
                                          <p:val>
                                            <p:strVal val="#ppt_x"/>
                                          </p:val>
                                        </p:tav>
                                      </p:tavLst>
                                    </p:anim>
                                    <p:anim calcmode="lin" valueType="num">
                                      <p:cBhvr additive="base">
                                        <p:cTn id="40" dur="500" fill="hold"/>
                                        <p:tgtEl>
                                          <p:spTgt spid="8745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74532"/>
                                        </p:tgtEl>
                                        <p:attrNameLst>
                                          <p:attrName>style.visibility</p:attrName>
                                        </p:attrNameLst>
                                      </p:cBhvr>
                                      <p:to>
                                        <p:strVal val="visible"/>
                                      </p:to>
                                    </p:set>
                                    <p:anim calcmode="lin" valueType="num">
                                      <p:cBhvr additive="base">
                                        <p:cTn id="43" dur="500" fill="hold"/>
                                        <p:tgtEl>
                                          <p:spTgt spid="874532"/>
                                        </p:tgtEl>
                                        <p:attrNameLst>
                                          <p:attrName>ppt_x</p:attrName>
                                        </p:attrNameLst>
                                      </p:cBhvr>
                                      <p:tavLst>
                                        <p:tav tm="0">
                                          <p:val>
                                            <p:strVal val="#ppt_x"/>
                                          </p:val>
                                        </p:tav>
                                        <p:tav tm="100000">
                                          <p:val>
                                            <p:strVal val="#ppt_x"/>
                                          </p:val>
                                        </p:tav>
                                      </p:tavLst>
                                    </p:anim>
                                    <p:anim calcmode="lin" valueType="num">
                                      <p:cBhvr additive="base">
                                        <p:cTn id="44" dur="500" fill="hold"/>
                                        <p:tgtEl>
                                          <p:spTgt spid="8745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4533"/>
                                        </p:tgtEl>
                                        <p:attrNameLst>
                                          <p:attrName>style.visibility</p:attrName>
                                        </p:attrNameLst>
                                      </p:cBhvr>
                                      <p:to>
                                        <p:strVal val="visible"/>
                                      </p:to>
                                    </p:set>
                                    <p:anim calcmode="lin" valueType="num">
                                      <p:cBhvr additive="base">
                                        <p:cTn id="47" dur="500" fill="hold"/>
                                        <p:tgtEl>
                                          <p:spTgt spid="874533"/>
                                        </p:tgtEl>
                                        <p:attrNameLst>
                                          <p:attrName>ppt_x</p:attrName>
                                        </p:attrNameLst>
                                      </p:cBhvr>
                                      <p:tavLst>
                                        <p:tav tm="0">
                                          <p:val>
                                            <p:strVal val="#ppt_x"/>
                                          </p:val>
                                        </p:tav>
                                        <p:tav tm="100000">
                                          <p:val>
                                            <p:strVal val="#ppt_x"/>
                                          </p:val>
                                        </p:tav>
                                      </p:tavLst>
                                    </p:anim>
                                    <p:anim calcmode="lin" valueType="num">
                                      <p:cBhvr additive="base">
                                        <p:cTn id="48" dur="500" fill="hold"/>
                                        <p:tgtEl>
                                          <p:spTgt spid="8745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874538"/>
                                        </p:tgtEl>
                                      </p:cBhvr>
                                    </p:animEffect>
                                    <p:set>
                                      <p:cBhvr>
                                        <p:cTn id="53" dur="1" fill="hold">
                                          <p:stCondLst>
                                            <p:cond delay="499"/>
                                          </p:stCondLst>
                                        </p:cTn>
                                        <p:tgtEl>
                                          <p:spTgt spid="8745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74514"/>
                                        </p:tgtEl>
                                        <p:attrNameLst>
                                          <p:attrName>style.visibility</p:attrName>
                                        </p:attrNameLst>
                                      </p:cBhvr>
                                      <p:to>
                                        <p:strVal val="visible"/>
                                      </p:to>
                                    </p:set>
                                    <p:anim calcmode="lin" valueType="num">
                                      <p:cBhvr additive="base">
                                        <p:cTn id="58" dur="500" fill="hold"/>
                                        <p:tgtEl>
                                          <p:spTgt spid="874514"/>
                                        </p:tgtEl>
                                        <p:attrNameLst>
                                          <p:attrName>ppt_x</p:attrName>
                                        </p:attrNameLst>
                                      </p:cBhvr>
                                      <p:tavLst>
                                        <p:tav tm="0">
                                          <p:val>
                                            <p:strVal val="#ppt_x"/>
                                          </p:val>
                                        </p:tav>
                                        <p:tav tm="100000">
                                          <p:val>
                                            <p:strVal val="#ppt_x"/>
                                          </p:val>
                                        </p:tav>
                                      </p:tavLst>
                                    </p:anim>
                                    <p:anim calcmode="lin" valueType="num">
                                      <p:cBhvr additive="base">
                                        <p:cTn id="59" dur="500" fill="hold"/>
                                        <p:tgtEl>
                                          <p:spTgt spid="8745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74534"/>
                                        </p:tgtEl>
                                        <p:attrNameLst>
                                          <p:attrName>style.visibility</p:attrName>
                                        </p:attrNameLst>
                                      </p:cBhvr>
                                      <p:to>
                                        <p:strVal val="visible"/>
                                      </p:to>
                                    </p:set>
                                    <p:anim calcmode="lin" valueType="num">
                                      <p:cBhvr additive="base">
                                        <p:cTn id="64" dur="500" fill="hold"/>
                                        <p:tgtEl>
                                          <p:spTgt spid="874534"/>
                                        </p:tgtEl>
                                        <p:attrNameLst>
                                          <p:attrName>ppt_x</p:attrName>
                                        </p:attrNameLst>
                                      </p:cBhvr>
                                      <p:tavLst>
                                        <p:tav tm="0">
                                          <p:val>
                                            <p:strVal val="#ppt_x"/>
                                          </p:val>
                                        </p:tav>
                                        <p:tav tm="100000">
                                          <p:val>
                                            <p:strVal val="#ppt_x"/>
                                          </p:val>
                                        </p:tav>
                                      </p:tavLst>
                                    </p:anim>
                                    <p:anim calcmode="lin" valueType="num">
                                      <p:cBhvr additive="base">
                                        <p:cTn id="65" dur="500" fill="hold"/>
                                        <p:tgtEl>
                                          <p:spTgt spid="87453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874535"/>
                                        </p:tgtEl>
                                        <p:attrNameLst>
                                          <p:attrName>style.visibility</p:attrName>
                                        </p:attrNameLst>
                                      </p:cBhvr>
                                      <p:to>
                                        <p:strVal val="visible"/>
                                      </p:to>
                                    </p:set>
                                    <p:anim calcmode="lin" valueType="num">
                                      <p:cBhvr additive="base">
                                        <p:cTn id="68" dur="500" fill="hold"/>
                                        <p:tgtEl>
                                          <p:spTgt spid="874535"/>
                                        </p:tgtEl>
                                        <p:attrNameLst>
                                          <p:attrName>ppt_x</p:attrName>
                                        </p:attrNameLst>
                                      </p:cBhvr>
                                      <p:tavLst>
                                        <p:tav tm="0">
                                          <p:val>
                                            <p:strVal val="#ppt_x"/>
                                          </p:val>
                                        </p:tav>
                                        <p:tav tm="100000">
                                          <p:val>
                                            <p:strVal val="#ppt_x"/>
                                          </p:val>
                                        </p:tav>
                                      </p:tavLst>
                                    </p:anim>
                                    <p:anim calcmode="lin" valueType="num">
                                      <p:cBhvr additive="base">
                                        <p:cTn id="69" dur="500" fill="hold"/>
                                        <p:tgtEl>
                                          <p:spTgt spid="87453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0" nodeType="clickEffect">
                                  <p:stCondLst>
                                    <p:cond delay="0"/>
                                  </p:stCondLst>
                                  <p:childTnLst>
                                    <p:animEffect transition="out" filter="blinds(horizontal)">
                                      <p:cBhvr>
                                        <p:cTn id="73" dur="500"/>
                                        <p:tgtEl>
                                          <p:spTgt spid="874537"/>
                                        </p:tgtEl>
                                      </p:cBhvr>
                                    </p:animEffect>
                                    <p:set>
                                      <p:cBhvr>
                                        <p:cTn id="74" dur="1" fill="hold">
                                          <p:stCondLst>
                                            <p:cond delay="499"/>
                                          </p:stCondLst>
                                        </p:cTn>
                                        <p:tgtEl>
                                          <p:spTgt spid="8745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74517"/>
                                        </p:tgtEl>
                                        <p:attrNameLst>
                                          <p:attrName>style.visibility</p:attrName>
                                        </p:attrNameLst>
                                      </p:cBhvr>
                                      <p:to>
                                        <p:strVal val="visible"/>
                                      </p:to>
                                    </p:set>
                                    <p:anim calcmode="lin" valueType="num">
                                      <p:cBhvr additive="base">
                                        <p:cTn id="79" dur="500" fill="hold"/>
                                        <p:tgtEl>
                                          <p:spTgt spid="874517"/>
                                        </p:tgtEl>
                                        <p:attrNameLst>
                                          <p:attrName>ppt_x</p:attrName>
                                        </p:attrNameLst>
                                      </p:cBhvr>
                                      <p:tavLst>
                                        <p:tav tm="0">
                                          <p:val>
                                            <p:strVal val="#ppt_x"/>
                                          </p:val>
                                        </p:tav>
                                        <p:tav tm="100000">
                                          <p:val>
                                            <p:strVal val="#ppt_x"/>
                                          </p:val>
                                        </p:tav>
                                      </p:tavLst>
                                    </p:anim>
                                    <p:anim calcmode="lin" valueType="num">
                                      <p:cBhvr additive="base">
                                        <p:cTn id="80" dur="500" fill="hold"/>
                                        <p:tgtEl>
                                          <p:spTgt spid="8745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74518"/>
                                        </p:tgtEl>
                                        <p:attrNameLst>
                                          <p:attrName>style.visibility</p:attrName>
                                        </p:attrNameLst>
                                      </p:cBhvr>
                                      <p:to>
                                        <p:strVal val="visible"/>
                                      </p:to>
                                    </p:set>
                                    <p:anim calcmode="lin" valueType="num">
                                      <p:cBhvr additive="base">
                                        <p:cTn id="85" dur="500" fill="hold"/>
                                        <p:tgtEl>
                                          <p:spTgt spid="874518"/>
                                        </p:tgtEl>
                                        <p:attrNameLst>
                                          <p:attrName>ppt_x</p:attrName>
                                        </p:attrNameLst>
                                      </p:cBhvr>
                                      <p:tavLst>
                                        <p:tav tm="0">
                                          <p:val>
                                            <p:strVal val="#ppt_x"/>
                                          </p:val>
                                        </p:tav>
                                        <p:tav tm="100000">
                                          <p:val>
                                            <p:strVal val="#ppt_x"/>
                                          </p:val>
                                        </p:tav>
                                      </p:tavLst>
                                    </p:anim>
                                    <p:anim calcmode="lin" valueType="num">
                                      <p:cBhvr additive="base">
                                        <p:cTn id="86" dur="500" fill="hold"/>
                                        <p:tgtEl>
                                          <p:spTgt spid="8745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74519"/>
                                        </p:tgtEl>
                                        <p:attrNameLst>
                                          <p:attrName>style.visibility</p:attrName>
                                        </p:attrNameLst>
                                      </p:cBhvr>
                                      <p:to>
                                        <p:strVal val="visible"/>
                                      </p:to>
                                    </p:set>
                                    <p:anim calcmode="lin" valueType="num">
                                      <p:cBhvr additive="base">
                                        <p:cTn id="91" dur="500" fill="hold"/>
                                        <p:tgtEl>
                                          <p:spTgt spid="874519"/>
                                        </p:tgtEl>
                                        <p:attrNameLst>
                                          <p:attrName>ppt_x</p:attrName>
                                        </p:attrNameLst>
                                      </p:cBhvr>
                                      <p:tavLst>
                                        <p:tav tm="0">
                                          <p:val>
                                            <p:strVal val="#ppt_x"/>
                                          </p:val>
                                        </p:tav>
                                        <p:tav tm="100000">
                                          <p:val>
                                            <p:strVal val="#ppt_x"/>
                                          </p:val>
                                        </p:tav>
                                      </p:tavLst>
                                    </p:anim>
                                    <p:anim calcmode="lin" valueType="num">
                                      <p:cBhvr additive="base">
                                        <p:cTn id="92" dur="500" fill="hold"/>
                                        <p:tgtEl>
                                          <p:spTgt spid="8745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0" nodeType="clickEffect">
                                  <p:stCondLst>
                                    <p:cond delay="0"/>
                                  </p:stCondLst>
                                  <p:childTnLst>
                                    <p:animEffect transition="out" filter="blinds(horizontal)">
                                      <p:cBhvr>
                                        <p:cTn id="96" dur="500"/>
                                        <p:tgtEl>
                                          <p:spTgt spid="874536"/>
                                        </p:tgtEl>
                                      </p:cBhvr>
                                    </p:animEffect>
                                    <p:set>
                                      <p:cBhvr>
                                        <p:cTn id="97" dur="1" fill="hold">
                                          <p:stCondLst>
                                            <p:cond delay="499"/>
                                          </p:stCondLst>
                                        </p:cTn>
                                        <p:tgtEl>
                                          <p:spTgt spid="8745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874521"/>
                                        </p:tgtEl>
                                        <p:attrNameLst>
                                          <p:attrName>style.visibility</p:attrName>
                                        </p:attrNameLst>
                                      </p:cBhvr>
                                      <p:to>
                                        <p:strVal val="visible"/>
                                      </p:to>
                                    </p:set>
                                    <p:anim calcmode="lin" valueType="num">
                                      <p:cBhvr additive="base">
                                        <p:cTn id="102" dur="500" fill="hold"/>
                                        <p:tgtEl>
                                          <p:spTgt spid="874521"/>
                                        </p:tgtEl>
                                        <p:attrNameLst>
                                          <p:attrName>ppt_x</p:attrName>
                                        </p:attrNameLst>
                                      </p:cBhvr>
                                      <p:tavLst>
                                        <p:tav tm="0">
                                          <p:val>
                                            <p:strVal val="#ppt_x"/>
                                          </p:val>
                                        </p:tav>
                                        <p:tav tm="100000">
                                          <p:val>
                                            <p:strVal val="#ppt_x"/>
                                          </p:val>
                                        </p:tav>
                                      </p:tavLst>
                                    </p:anim>
                                    <p:anim calcmode="lin" valueType="num">
                                      <p:cBhvr additive="base">
                                        <p:cTn id="103" dur="500" fill="hold"/>
                                        <p:tgtEl>
                                          <p:spTgt spid="8745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874523"/>
                                        </p:tgtEl>
                                        <p:attrNameLst>
                                          <p:attrName>style.visibility</p:attrName>
                                        </p:attrNameLst>
                                      </p:cBhvr>
                                      <p:to>
                                        <p:strVal val="visible"/>
                                      </p:to>
                                    </p:set>
                                    <p:anim calcmode="lin" valueType="num">
                                      <p:cBhvr additive="base">
                                        <p:cTn id="106" dur="500" fill="hold"/>
                                        <p:tgtEl>
                                          <p:spTgt spid="874523"/>
                                        </p:tgtEl>
                                        <p:attrNameLst>
                                          <p:attrName>ppt_x</p:attrName>
                                        </p:attrNameLst>
                                      </p:cBhvr>
                                      <p:tavLst>
                                        <p:tav tm="0">
                                          <p:val>
                                            <p:strVal val="#ppt_x"/>
                                          </p:val>
                                        </p:tav>
                                        <p:tav tm="100000">
                                          <p:val>
                                            <p:strVal val="#ppt_x"/>
                                          </p:val>
                                        </p:tav>
                                      </p:tavLst>
                                    </p:anim>
                                    <p:anim calcmode="lin" valueType="num">
                                      <p:cBhvr additive="base">
                                        <p:cTn id="107" dur="500" fill="hold"/>
                                        <p:tgtEl>
                                          <p:spTgt spid="87452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874525"/>
                                        </p:tgtEl>
                                        <p:attrNameLst>
                                          <p:attrName>style.visibility</p:attrName>
                                        </p:attrNameLst>
                                      </p:cBhvr>
                                      <p:to>
                                        <p:strVal val="visible"/>
                                      </p:to>
                                    </p:set>
                                    <p:anim calcmode="lin" valueType="num">
                                      <p:cBhvr additive="base">
                                        <p:cTn id="110" dur="500" fill="hold"/>
                                        <p:tgtEl>
                                          <p:spTgt spid="874525"/>
                                        </p:tgtEl>
                                        <p:attrNameLst>
                                          <p:attrName>ppt_x</p:attrName>
                                        </p:attrNameLst>
                                      </p:cBhvr>
                                      <p:tavLst>
                                        <p:tav tm="0">
                                          <p:val>
                                            <p:strVal val="#ppt_x"/>
                                          </p:val>
                                        </p:tav>
                                        <p:tav tm="100000">
                                          <p:val>
                                            <p:strVal val="#ppt_x"/>
                                          </p:val>
                                        </p:tav>
                                      </p:tavLst>
                                    </p:anim>
                                    <p:anim calcmode="lin" valueType="num">
                                      <p:cBhvr additive="base">
                                        <p:cTn id="111" dur="500" fill="hold"/>
                                        <p:tgtEl>
                                          <p:spTgt spid="874525"/>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3" presetClass="exit" presetSubtype="10" fill="hold" grpId="1" nodeType="clickEffect">
                                  <p:stCondLst>
                                    <p:cond delay="0"/>
                                  </p:stCondLst>
                                  <p:childTnLst>
                                    <p:animEffect transition="out" filter="blinds(horizontal)">
                                      <p:cBhvr>
                                        <p:cTn id="115" dur="500"/>
                                        <p:tgtEl>
                                          <p:spTgt spid="874537"/>
                                        </p:tgtEl>
                                      </p:cBhvr>
                                    </p:animEffect>
                                    <p:set>
                                      <p:cBhvr>
                                        <p:cTn id="116" dur="1" fill="hold">
                                          <p:stCondLst>
                                            <p:cond delay="499"/>
                                          </p:stCondLst>
                                        </p:cTn>
                                        <p:tgtEl>
                                          <p:spTgt spid="87453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3" presetClass="exit" presetSubtype="10" fill="hold" grpId="1" nodeType="clickEffect">
                                  <p:stCondLst>
                                    <p:cond delay="0"/>
                                  </p:stCondLst>
                                  <p:childTnLst>
                                    <p:animEffect transition="out" filter="blinds(horizontal)">
                                      <p:cBhvr>
                                        <p:cTn id="120" dur="500"/>
                                        <p:tgtEl>
                                          <p:spTgt spid="874538"/>
                                        </p:tgtEl>
                                      </p:cBhvr>
                                    </p:animEffect>
                                    <p:set>
                                      <p:cBhvr>
                                        <p:cTn id="121" dur="1" fill="hold">
                                          <p:stCondLst>
                                            <p:cond delay="499"/>
                                          </p:stCondLst>
                                        </p:cTn>
                                        <p:tgtEl>
                                          <p:spTgt spid="874538"/>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3" presetClass="exit" presetSubtype="10" fill="hold" grpId="2" nodeType="clickEffect">
                                  <p:stCondLst>
                                    <p:cond delay="0"/>
                                  </p:stCondLst>
                                  <p:childTnLst>
                                    <p:animEffect transition="out" filter="blinds(horizontal)">
                                      <p:cBhvr>
                                        <p:cTn id="125" dur="500"/>
                                        <p:tgtEl>
                                          <p:spTgt spid="874538"/>
                                        </p:tgtEl>
                                      </p:cBhvr>
                                    </p:animEffect>
                                    <p:set>
                                      <p:cBhvr>
                                        <p:cTn id="126" dur="1" fill="hold">
                                          <p:stCondLst>
                                            <p:cond delay="499"/>
                                          </p:stCondLst>
                                        </p:cTn>
                                        <p:tgtEl>
                                          <p:spTgt spid="87453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3" presetClass="exit" presetSubtype="10" fill="hold" nodeType="clickEffect">
                                  <p:stCondLst>
                                    <p:cond delay="0"/>
                                  </p:stCondLst>
                                  <p:childTnLst>
                                    <p:animEffect transition="out" filter="blinds(horizontal)">
                                      <p:cBhvr>
                                        <p:cTn id="130" dur="500"/>
                                        <p:tgtEl>
                                          <p:spTgt spid="874539"/>
                                        </p:tgtEl>
                                      </p:cBhvr>
                                    </p:animEffect>
                                    <p:set>
                                      <p:cBhvr>
                                        <p:cTn id="131" dur="1" fill="hold">
                                          <p:stCondLst>
                                            <p:cond delay="499"/>
                                          </p:stCondLst>
                                        </p:cTn>
                                        <p:tgtEl>
                                          <p:spTgt spid="87453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3" presetClass="exit" presetSubtype="10" fill="hold" nodeType="clickEffect">
                                  <p:stCondLst>
                                    <p:cond delay="0"/>
                                  </p:stCondLst>
                                  <p:childTnLst>
                                    <p:animEffect transition="out" filter="blinds(horizontal)">
                                      <p:cBhvr>
                                        <p:cTn id="135" dur="500"/>
                                        <p:tgtEl>
                                          <p:spTgt spid="874539"/>
                                        </p:tgtEl>
                                      </p:cBhvr>
                                    </p:animEffect>
                                    <p:set>
                                      <p:cBhvr>
                                        <p:cTn id="136" dur="1" fill="hold">
                                          <p:stCondLst>
                                            <p:cond delay="499"/>
                                          </p:stCondLst>
                                        </p:cTn>
                                        <p:tgtEl>
                                          <p:spTgt spid="874539"/>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3" presetClass="exit" presetSubtype="10" fill="hold" nodeType="clickEffect">
                                  <p:stCondLst>
                                    <p:cond delay="0"/>
                                  </p:stCondLst>
                                  <p:childTnLst>
                                    <p:animEffect transition="out" filter="blinds(horizontal)">
                                      <p:cBhvr>
                                        <p:cTn id="140" dur="500"/>
                                        <p:tgtEl>
                                          <p:spTgt spid="874539"/>
                                        </p:tgtEl>
                                      </p:cBhvr>
                                    </p:animEffect>
                                    <p:set>
                                      <p:cBhvr>
                                        <p:cTn id="141" dur="1" fill="hold">
                                          <p:stCondLst>
                                            <p:cond delay="499"/>
                                          </p:stCondLst>
                                        </p:cTn>
                                        <p:tgtEl>
                                          <p:spTgt spid="874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36" grpId="0" animBg="1"/>
      <p:bldP spid="874537" grpId="0" animBg="1"/>
      <p:bldP spid="874537" grpId="1" animBg="1"/>
      <p:bldP spid="874538" grpId="0" animBg="1"/>
      <p:bldP spid="874538" grpId="1" animBg="1"/>
      <p:bldP spid="874538" grpId="2" animBg="1"/>
      <p:bldP spid="874504" grpId="0"/>
      <p:bldP spid="874512" grpId="0"/>
      <p:bldP spid="874514" grpId="0"/>
      <p:bldP spid="874517" grpId="0"/>
      <p:bldP spid="874518" grpId="0"/>
      <p:bldP spid="874519" grpId="0"/>
      <p:bldP spid="874521" grpId="0"/>
      <p:bldP spid="874523" grpId="0"/>
      <p:bldP spid="874525" grpId="0"/>
      <p:bldP spid="874526" grpId="0"/>
      <p:bldP spid="874527" grpId="0"/>
      <p:bldP spid="874528" grpId="0"/>
      <p:bldP spid="874529" grpId="0"/>
      <p:bldP spid="874530" grpId="0"/>
      <p:bldP spid="874531" grpId="0"/>
      <p:bldP spid="874532" grpId="0"/>
      <p:bldP spid="874533" grpId="0"/>
      <p:bldP spid="874534" grpId="0"/>
      <p:bldP spid="8745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5"/>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028" name="Slide Number Placeholder 7"/>
          <p:cNvSpPr>
            <a:spLocks noGrp="1"/>
          </p:cNvSpPr>
          <p:nvPr>
            <p:ph type="sldNum" sz="quarter" idx="12"/>
          </p:nvPr>
        </p:nvSpPr>
        <p:spPr>
          <a:noFill/>
        </p:spPr>
        <p:txBody>
          <a:bodyPr/>
          <a:lstStyle/>
          <a:p>
            <a:r>
              <a:rPr lang="en-US"/>
              <a:t>       </a:t>
            </a:r>
            <a:fld id="{F3D23EA6-533C-48D8-9AD5-1400F3342623}" type="slidenum">
              <a:rPr lang="en-US"/>
              <a:pPr/>
              <a:t>27</a:t>
            </a:fld>
            <a:endParaRPr lang="en-US"/>
          </a:p>
        </p:txBody>
      </p:sp>
      <p:sp>
        <p:nvSpPr>
          <p:cNvPr id="1029" name="Rectangle 2"/>
          <p:cNvSpPr>
            <a:spLocks noGrp="1" noChangeArrowheads="1"/>
          </p:cNvSpPr>
          <p:nvPr>
            <p:ph type="title"/>
          </p:nvPr>
        </p:nvSpPr>
        <p:spPr/>
        <p:txBody>
          <a:bodyPr/>
          <a:lstStyle/>
          <a:p>
            <a:r>
              <a:rPr lang="en-US" sz="2800">
                <a:ea typeface="ＭＳ Ｐゴシック" pitchFamily="34" charset="-128"/>
              </a:rPr>
              <a:t>Chess Evaluation Functions</a:t>
            </a:r>
          </a:p>
        </p:txBody>
      </p:sp>
      <p:sp>
        <p:nvSpPr>
          <p:cNvPr id="1030" name="Rectangle 3"/>
          <p:cNvSpPr>
            <a:spLocks noGrp="1" noChangeArrowheads="1"/>
          </p:cNvSpPr>
          <p:nvPr>
            <p:ph type="body" sz="half" idx="1"/>
          </p:nvPr>
        </p:nvSpPr>
        <p:spPr>
          <a:xfrm>
            <a:off x="685800" y="1295400"/>
            <a:ext cx="4876800" cy="4572000"/>
          </a:xfrm>
        </p:spPr>
        <p:txBody>
          <a:bodyPr/>
          <a:lstStyle/>
          <a:p>
            <a:pPr>
              <a:lnSpc>
                <a:spcPct val="90000"/>
              </a:lnSpc>
            </a:pPr>
            <a:r>
              <a:rPr lang="en-US" sz="1800" dirty="0">
                <a:ea typeface="ＭＳ Ｐゴシック" pitchFamily="34" charset="-128"/>
              </a:rPr>
              <a:t>Alan Turing’s</a:t>
            </a:r>
            <a:br>
              <a:rPr lang="en-US" sz="1800" dirty="0">
                <a:ea typeface="ＭＳ Ｐゴシック" pitchFamily="34" charset="-128"/>
              </a:rPr>
            </a:br>
            <a:r>
              <a:rPr lang="en-US" sz="2000" i="1" dirty="0">
                <a:solidFill>
                  <a:srgbClr val="0000FF"/>
                </a:solidFill>
                <a:latin typeface="Times New Roman" pitchFamily="18" charset="0"/>
                <a:ea typeface="ＭＳ Ｐゴシック" pitchFamily="34" charset="-128"/>
                <a:cs typeface="Times New Roman" pitchFamily="18" charset="0"/>
              </a:rPr>
              <a:t> f(n)=(sum of A’s  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br>
              <a:rPr lang="en-US" sz="2000" i="1" dirty="0" smtClean="0">
                <a:solidFill>
                  <a:srgbClr val="0000FF"/>
                </a:solidFill>
                <a:latin typeface="Times New Roman" pitchFamily="18" charset="0"/>
                <a:ea typeface="ＭＳ Ｐゴシック" pitchFamily="34" charset="-128"/>
                <a:cs typeface="Times New Roman" pitchFamily="18" charset="0"/>
              </a:rPr>
            </a:br>
            <a:r>
              <a:rPr lang="en-US" sz="2000" i="1" dirty="0" smtClean="0">
                <a:solidFill>
                  <a:srgbClr val="0000FF"/>
                </a:solidFill>
                <a:latin typeface="Times New Roman" pitchFamily="18" charset="0"/>
                <a:ea typeface="ＭＳ Ｐゴシック" pitchFamily="34" charset="-128"/>
                <a:cs typeface="Times New Roman" pitchFamily="18" charset="0"/>
              </a:rPr>
              <a:t>         -(</a:t>
            </a:r>
            <a:r>
              <a:rPr lang="en-US" sz="2000" i="1" dirty="0">
                <a:solidFill>
                  <a:srgbClr val="0000FF"/>
                </a:solidFill>
                <a:latin typeface="Times New Roman" pitchFamily="18" charset="0"/>
                <a:ea typeface="ＭＳ Ｐゴシック" pitchFamily="34" charset="-128"/>
                <a:cs typeface="Times New Roman" pitchFamily="18" charset="0"/>
              </a:rPr>
              <a:t>sum of </a:t>
            </a:r>
            <a:r>
              <a:rPr lang="en-US" sz="2000" i="1" dirty="0" smtClean="0">
                <a:solidFill>
                  <a:srgbClr val="0000FF"/>
                </a:solidFill>
                <a:latin typeface="Times New Roman" pitchFamily="18" charset="0"/>
                <a:ea typeface="ＭＳ Ｐゴシック" pitchFamily="34" charset="-128"/>
                <a:cs typeface="Times New Roman" pitchFamily="18" charset="0"/>
              </a:rPr>
              <a:t> B’s </a:t>
            </a:r>
            <a:r>
              <a:rPr lang="en-US" sz="2000" i="1" dirty="0">
                <a:solidFill>
                  <a:srgbClr val="0000FF"/>
                </a:solidFill>
                <a:latin typeface="Times New Roman" pitchFamily="18" charset="0"/>
                <a:ea typeface="ＭＳ Ｐゴシック" pitchFamily="34" charset="-128"/>
                <a:cs typeface="Times New Roman" pitchFamily="18" charset="0"/>
              </a:rPr>
              <a:t>piece values)</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More complex: weighted sum </a:t>
            </a:r>
            <a:br>
              <a:rPr lang="en-US" sz="1800" dirty="0">
                <a:ea typeface="ＭＳ Ｐゴシック" pitchFamily="34" charset="-128"/>
              </a:rPr>
            </a:br>
            <a:r>
              <a:rPr lang="en-US" sz="1800" dirty="0">
                <a:ea typeface="ＭＳ Ｐゴシック" pitchFamily="34" charset="-128"/>
              </a:rPr>
              <a:t>of </a:t>
            </a:r>
            <a:r>
              <a:rPr lang="en-US" sz="1800" i="1" dirty="0">
                <a:solidFill>
                  <a:srgbClr val="0000FF"/>
                </a:solidFill>
                <a:ea typeface="ＭＳ Ｐゴシック" pitchFamily="34" charset="-128"/>
              </a:rPr>
              <a:t>positional</a:t>
            </a:r>
            <a:r>
              <a:rPr lang="en-US" sz="1800" dirty="0">
                <a:ea typeface="ＭＳ Ｐゴシック" pitchFamily="34" charset="-128"/>
              </a:rPr>
              <a:t> features: </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Deep Blue </a:t>
            </a:r>
            <a:r>
              <a:rPr lang="en-US" sz="1800" dirty="0" smtClean="0">
                <a:ea typeface="ＭＳ Ｐゴシック" pitchFamily="34" charset="-128"/>
              </a:rPr>
              <a:t>had </a:t>
            </a:r>
            <a:r>
              <a:rPr lang="en-US" sz="1800" dirty="0">
                <a:ea typeface="ＭＳ Ｐゴシック" pitchFamily="34" charset="-128"/>
              </a:rPr>
              <a:t>&gt; 8000 features</a:t>
            </a:r>
          </a:p>
        </p:txBody>
      </p:sp>
      <p:graphicFrame>
        <p:nvGraphicFramePr>
          <p:cNvPr id="1163314" name="Group 50"/>
          <p:cNvGraphicFramePr>
            <a:graphicFrameLocks noGrp="1"/>
          </p:cNvGraphicFramePr>
          <p:nvPr>
            <p:ph sz="quarter" idx="2"/>
          </p:nvPr>
        </p:nvGraphicFramePr>
        <p:xfrm>
          <a:off x="5638800" y="1295400"/>
          <a:ext cx="2133600" cy="1760539"/>
        </p:xfrm>
        <a:graphic>
          <a:graphicData uri="http://schemas.openxmlformats.org/drawingml/2006/table">
            <a:tbl>
              <a:tblPr/>
              <a:tblGrid>
                <a:gridCol w="1541463">
                  <a:extLst>
                    <a:ext uri="{9D8B030D-6E8A-4147-A177-3AD203B41FA5}">
                      <a16:colId xmlns="" xmlns:a16="http://schemas.microsoft.com/office/drawing/2014/main" val="20000"/>
                    </a:ext>
                  </a:extLst>
                </a:gridCol>
                <a:gridCol w="592137">
                  <a:extLst>
                    <a:ext uri="{9D8B030D-6E8A-4147-A177-3AD203B41FA5}">
                      <a16:colId xmlns="" xmlns:a16="http://schemas.microsoft.com/office/drawing/2014/main" val="20001"/>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Pawn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0"/>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Knight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1"/>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Bishop</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2"/>
                  </a:ext>
                </a:extLst>
              </a:tr>
              <a:tr h="346075">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Rook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3"/>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Queen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9.0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4"/>
                  </a:ext>
                </a:extLst>
              </a:tr>
            </a:tbl>
          </a:graphicData>
        </a:graphic>
      </p:graphicFrame>
      <p:sp>
        <p:nvSpPr>
          <p:cNvPr id="1051" name="Text Box 30"/>
          <p:cNvSpPr txBox="1">
            <a:spLocks noChangeArrowheads="1"/>
          </p:cNvSpPr>
          <p:nvPr/>
        </p:nvSpPr>
        <p:spPr bwMode="auto">
          <a:xfrm>
            <a:off x="4572000" y="3138488"/>
            <a:ext cx="4572000" cy="825500"/>
          </a:xfrm>
          <a:prstGeom prst="rect">
            <a:avLst/>
          </a:prstGeom>
          <a:noFill/>
          <a:ln w="9525">
            <a:noFill/>
            <a:miter lim="800000"/>
            <a:headEnd/>
            <a:tailEnd/>
          </a:ln>
        </p:spPr>
        <p:txBody>
          <a:bodyPr>
            <a:spAutoFit/>
          </a:bodyPr>
          <a:lstStyle/>
          <a:p>
            <a:pPr algn="ctr"/>
            <a:r>
              <a:rPr lang="en-US" sz="1600">
                <a:solidFill>
                  <a:schemeClr val="accent2"/>
                </a:solidFill>
                <a:latin typeface="Arial" pitchFamily="34" charset="0"/>
              </a:rPr>
              <a:t>Pieces values for a simple Turing-style evaluation  function often taught </a:t>
            </a:r>
            <a:br>
              <a:rPr lang="en-US" sz="1600">
                <a:solidFill>
                  <a:schemeClr val="accent2"/>
                </a:solidFill>
                <a:latin typeface="Arial" pitchFamily="34" charset="0"/>
              </a:rPr>
            </a:br>
            <a:r>
              <a:rPr lang="en-US" sz="1600">
                <a:solidFill>
                  <a:schemeClr val="accent2"/>
                </a:solidFill>
                <a:latin typeface="Arial" pitchFamily="34" charset="0"/>
              </a:rPr>
              <a:t>to novice chess players</a:t>
            </a:r>
          </a:p>
        </p:txBody>
      </p:sp>
      <p:graphicFrame>
        <p:nvGraphicFramePr>
          <p:cNvPr id="1026" name="Object 2"/>
          <p:cNvGraphicFramePr>
            <a:graphicFrameLocks noGrp="1" noChangeAspect="1"/>
          </p:cNvGraphicFramePr>
          <p:nvPr>
            <p:ph sz="quarter" idx="3"/>
          </p:nvPr>
        </p:nvGraphicFramePr>
        <p:xfrm>
          <a:off x="1470025" y="4424363"/>
          <a:ext cx="1993900" cy="481012"/>
        </p:xfrm>
        <a:graphic>
          <a:graphicData uri="http://schemas.openxmlformats.org/presentationml/2006/ole">
            <mc:AlternateContent xmlns:mc="http://schemas.openxmlformats.org/markup-compatibility/2006">
              <mc:Choice xmlns:v="urn:schemas-microsoft-com:vml" Requires="v">
                <p:oleObj spid="_x0000_s1316" name="Equation" r:id="rId4" imgW="1054100" imgH="254000" progId="Equation.3">
                  <p:embed/>
                </p:oleObj>
              </mc:Choice>
              <mc:Fallback>
                <p:oleObj name="Equation" r:id="rId4" imgW="1054100" imgH="254000" progId="Equation.3">
                  <p:embed/>
                  <p:pic>
                    <p:nvPicPr>
                      <p:cNvPr id="0" name="Picture 5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0025" y="4424363"/>
                        <a:ext cx="19939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2" name="Text Box 49"/>
          <p:cNvSpPr txBox="1">
            <a:spLocks noChangeArrowheads="1"/>
          </p:cNvSpPr>
          <p:nvPr/>
        </p:nvSpPr>
        <p:spPr bwMode="auto">
          <a:xfrm>
            <a:off x="4419600" y="3886200"/>
            <a:ext cx="4451350" cy="2278063"/>
          </a:xfrm>
          <a:prstGeom prst="rect">
            <a:avLst/>
          </a:prstGeom>
          <a:solidFill>
            <a:schemeClr val="accent1">
              <a:alpha val="41176"/>
            </a:schemeClr>
          </a:solidFill>
          <a:ln w="9525">
            <a:noFill/>
            <a:miter lim="800000"/>
            <a:headEnd/>
            <a:tailEnd/>
          </a:ln>
        </p:spPr>
        <p:txBody>
          <a:bodyPr>
            <a:spAutoFit/>
          </a:bodyPr>
          <a:lstStyle/>
          <a:p>
            <a:pPr algn="ctr"/>
            <a:r>
              <a:rPr lang="en-US" sz="1800" b="1">
                <a:latin typeface="Arial" pitchFamily="34" charset="0"/>
              </a:rPr>
              <a:t>Positive:</a:t>
            </a:r>
            <a:r>
              <a:rPr lang="en-US" sz="1800">
                <a:latin typeface="Arial" pitchFamily="34" charset="0"/>
              </a:rPr>
              <a:t> rooks on open files, knights in</a:t>
            </a:r>
          </a:p>
          <a:p>
            <a:pPr algn="ctr"/>
            <a:r>
              <a:rPr lang="en-US" sz="1800">
                <a:latin typeface="Arial" pitchFamily="34" charset="0"/>
              </a:rPr>
              <a:t>closed positions, control of the center, </a:t>
            </a:r>
          </a:p>
          <a:p>
            <a:pPr algn="ctr"/>
            <a:r>
              <a:rPr lang="en-US" sz="1800">
                <a:latin typeface="Arial" pitchFamily="34" charset="0"/>
              </a:rPr>
              <a:t>developed pieces</a:t>
            </a:r>
          </a:p>
          <a:p>
            <a:pPr algn="ctr"/>
            <a:endParaRPr lang="en-US" sz="1800">
              <a:latin typeface="Arial" pitchFamily="34" charset="0"/>
            </a:endParaRPr>
          </a:p>
          <a:p>
            <a:pPr algn="ctr"/>
            <a:r>
              <a:rPr lang="en-US" sz="1800" b="1">
                <a:latin typeface="Arial" pitchFamily="34" charset="0"/>
              </a:rPr>
              <a:t>Negative: </a:t>
            </a:r>
            <a:r>
              <a:rPr lang="en-US" sz="1800">
                <a:latin typeface="Arial" pitchFamily="34" charset="0"/>
              </a:rPr>
              <a:t>doubled pawns, wrong-colored </a:t>
            </a:r>
          </a:p>
          <a:p>
            <a:pPr algn="ctr"/>
            <a:r>
              <a:rPr lang="en-US" sz="1800">
                <a:latin typeface="Arial" pitchFamily="34" charset="0"/>
              </a:rPr>
              <a:t>bishops in closed positions, isolated pawns,pinned pieces</a:t>
            </a:r>
          </a:p>
          <a:p>
            <a:pPr algn="ctr"/>
            <a:r>
              <a:rPr lang="en-US" sz="1600" i="1">
                <a:latin typeface="Arial" pitchFamily="34" charset="0"/>
              </a:rPr>
              <a:t>Examples of more complex features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9699" name="Slide Number Placeholder 5"/>
          <p:cNvSpPr>
            <a:spLocks noGrp="1"/>
          </p:cNvSpPr>
          <p:nvPr>
            <p:ph type="sldNum" sz="quarter" idx="12"/>
          </p:nvPr>
        </p:nvSpPr>
        <p:spPr>
          <a:noFill/>
        </p:spPr>
        <p:txBody>
          <a:bodyPr/>
          <a:lstStyle/>
          <a:p>
            <a:r>
              <a:rPr lang="en-US"/>
              <a:t>       </a:t>
            </a:r>
            <a:fld id="{61D44295-8C3A-4835-8E92-827AFD5CAEFF}" type="slidenum">
              <a:rPr lang="en-US"/>
              <a:pPr/>
              <a:t>28</a:t>
            </a:fld>
            <a:endParaRPr lang="en-US"/>
          </a:p>
        </p:txBody>
      </p:sp>
      <p:sp>
        <p:nvSpPr>
          <p:cNvPr id="29700" name="Rectangle 2"/>
          <p:cNvSpPr>
            <a:spLocks noGrp="1" noChangeArrowheads="1"/>
          </p:cNvSpPr>
          <p:nvPr>
            <p:ph type="title"/>
          </p:nvPr>
        </p:nvSpPr>
        <p:spPr>
          <a:xfrm>
            <a:off x="228600" y="304800"/>
            <a:ext cx="8763000" cy="1143000"/>
          </a:xfrm>
        </p:spPr>
        <p:txBody>
          <a:bodyPr/>
          <a:lstStyle/>
          <a:p>
            <a:r>
              <a:rPr lang="en-US" sz="3000">
                <a:ea typeface="ＭＳ Ｐゴシック" pitchFamily="34" charset="-128"/>
              </a:rPr>
              <a:t>Some Chess Positions and their Evaluations</a:t>
            </a:r>
          </a:p>
        </p:txBody>
      </p:sp>
      <p:pic>
        <p:nvPicPr>
          <p:cNvPr id="29701" name="Picture 5" descr="chess_po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2811463" cy="2819400"/>
          </a:xfrm>
          <a:prstGeom prst="rect">
            <a:avLst/>
          </a:prstGeom>
          <a:noFill/>
          <a:ln w="9525">
            <a:noFill/>
            <a:miter lim="800000"/>
            <a:headEnd/>
            <a:tailEnd/>
          </a:ln>
        </p:spPr>
      </p:pic>
      <p:sp>
        <p:nvSpPr>
          <p:cNvPr id="29702" name="Text Box 8"/>
          <p:cNvSpPr txBox="1">
            <a:spLocks noChangeArrowheads="1"/>
          </p:cNvSpPr>
          <p:nvPr/>
        </p:nvSpPr>
        <p:spPr bwMode="auto">
          <a:xfrm>
            <a:off x="233363" y="4125913"/>
            <a:ext cx="2633662" cy="1006475"/>
          </a:xfrm>
          <a:prstGeom prst="rect">
            <a:avLst/>
          </a:prstGeom>
          <a:noFill/>
          <a:ln w="9525">
            <a:noFill/>
            <a:miter lim="800000"/>
            <a:headEnd/>
            <a:tailEnd/>
          </a:ln>
        </p:spPr>
        <p:txBody>
          <a:bodyPr wrap="none">
            <a:spAutoFit/>
          </a:bodyPr>
          <a:lstStyle/>
          <a:p>
            <a:pPr algn="ctr"/>
            <a:r>
              <a:rPr lang="en-US" sz="2000">
                <a:latin typeface="Arial" pitchFamily="34" charset="0"/>
              </a:rPr>
              <a:t>White to move</a:t>
            </a:r>
          </a:p>
          <a:p>
            <a:pPr algn="ctr"/>
            <a:r>
              <a:rPr lang="en-US" sz="2000">
                <a:latin typeface="Arial" pitchFamily="34" charset="0"/>
              </a:rPr>
              <a:t>f(n)=(9+3)-(5+5+3.25)</a:t>
            </a:r>
          </a:p>
          <a:p>
            <a:pPr algn="ctr"/>
            <a:r>
              <a:rPr lang="en-US" sz="2000">
                <a:solidFill>
                  <a:srgbClr val="FF0000"/>
                </a:solidFill>
                <a:latin typeface="Arial" pitchFamily="34" charset="0"/>
              </a:rPr>
              <a:t>=-1.25</a:t>
            </a:r>
          </a:p>
        </p:txBody>
      </p:sp>
      <p:grpSp>
        <p:nvGrpSpPr>
          <p:cNvPr id="2" name="Group 12"/>
          <p:cNvGrpSpPr>
            <a:grpSpLocks/>
          </p:cNvGrpSpPr>
          <p:nvPr/>
        </p:nvGrpSpPr>
        <p:grpSpPr bwMode="auto">
          <a:xfrm>
            <a:off x="3276600" y="1379349"/>
            <a:ext cx="2787650" cy="3825875"/>
            <a:chOff x="2064" y="864"/>
            <a:chExt cx="1756" cy="2410"/>
          </a:xfrm>
        </p:grpSpPr>
        <p:pic>
          <p:nvPicPr>
            <p:cNvPr id="29708" name="Picture 6" descr="chess_p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864"/>
              <a:ext cx="1756" cy="1776"/>
            </a:xfrm>
            <a:prstGeom prst="rect">
              <a:avLst/>
            </a:prstGeom>
            <a:noFill/>
            <a:ln w="9525">
              <a:noFill/>
              <a:miter lim="800000"/>
              <a:headEnd/>
              <a:tailEnd/>
            </a:ln>
          </p:spPr>
        </p:pic>
        <p:sp>
          <p:nvSpPr>
            <p:cNvPr id="29709" name="Text Box 9"/>
            <p:cNvSpPr txBox="1">
              <a:spLocks noChangeArrowheads="1"/>
            </p:cNvSpPr>
            <p:nvPr/>
          </p:nvSpPr>
          <p:spPr bwMode="auto">
            <a:xfrm>
              <a:off x="2317" y="2640"/>
              <a:ext cx="1255" cy="634"/>
            </a:xfrm>
            <a:prstGeom prst="rect">
              <a:avLst/>
            </a:prstGeom>
            <a:noFill/>
            <a:ln w="9525">
              <a:noFill/>
              <a:miter lim="800000"/>
              <a:headEnd/>
              <a:tailEnd/>
            </a:ln>
          </p:spPr>
          <p:txBody>
            <a:bodyPr wrap="none">
              <a:spAutoFit/>
            </a:bodyPr>
            <a:lstStyle/>
            <a:p>
              <a:pPr algn="ctr"/>
              <a:r>
                <a:rPr lang="en-US" sz="2000" dirty="0">
                  <a:latin typeface="Arial" pitchFamily="34" charset="0"/>
                </a:rPr>
                <a:t>… Nxg5??</a:t>
              </a:r>
            </a:p>
            <a:p>
              <a:pPr algn="ctr"/>
              <a:r>
                <a:rPr lang="en-US" sz="2000" dirty="0">
                  <a:latin typeface="Arial" pitchFamily="34" charset="0"/>
                </a:rPr>
                <a:t>f(n)=(9+3)-(5+5)</a:t>
              </a:r>
            </a:p>
            <a:p>
              <a:pPr algn="ctr"/>
              <a:r>
                <a:rPr lang="en-US" sz="2000" dirty="0">
                  <a:solidFill>
                    <a:schemeClr val="accent2">
                      <a:lumMod val="75000"/>
                    </a:schemeClr>
                  </a:solidFill>
                  <a:latin typeface="Arial" pitchFamily="34" charset="0"/>
                </a:rPr>
                <a:t>=2</a:t>
              </a:r>
            </a:p>
          </p:txBody>
        </p:sp>
      </p:grpSp>
      <p:grpSp>
        <p:nvGrpSpPr>
          <p:cNvPr id="3" name="Group 13"/>
          <p:cNvGrpSpPr>
            <a:grpSpLocks/>
          </p:cNvGrpSpPr>
          <p:nvPr/>
        </p:nvGrpSpPr>
        <p:grpSpPr bwMode="auto">
          <a:xfrm>
            <a:off x="6248400" y="1371600"/>
            <a:ext cx="2787650" cy="4511675"/>
            <a:chOff x="3936" y="864"/>
            <a:chExt cx="1756" cy="2842"/>
          </a:xfrm>
        </p:grpSpPr>
        <p:pic>
          <p:nvPicPr>
            <p:cNvPr id="29706" name="Picture 7" descr="chess_pos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864"/>
              <a:ext cx="1756" cy="1776"/>
            </a:xfrm>
            <a:prstGeom prst="rect">
              <a:avLst/>
            </a:prstGeom>
            <a:noFill/>
            <a:ln w="9525">
              <a:noFill/>
              <a:miter lim="800000"/>
              <a:headEnd/>
              <a:tailEnd/>
            </a:ln>
          </p:spPr>
        </p:pic>
        <p:sp>
          <p:nvSpPr>
            <p:cNvPr id="29707" name="Text Box 10"/>
            <p:cNvSpPr txBox="1">
              <a:spLocks noChangeArrowheads="1"/>
            </p:cNvSpPr>
            <p:nvPr/>
          </p:nvSpPr>
          <p:spPr bwMode="auto">
            <a:xfrm>
              <a:off x="4176" y="2688"/>
              <a:ext cx="1288" cy="1018"/>
            </a:xfrm>
            <a:prstGeom prst="rect">
              <a:avLst/>
            </a:prstGeom>
            <a:noFill/>
            <a:ln w="9525">
              <a:noFill/>
              <a:miter lim="800000"/>
              <a:headEnd/>
              <a:tailEnd/>
            </a:ln>
          </p:spPr>
          <p:txBody>
            <a:bodyPr wrap="none">
              <a:spAutoFit/>
            </a:bodyPr>
            <a:lstStyle/>
            <a:p>
              <a:pPr algn="ctr"/>
              <a:r>
                <a:rPr lang="en-US" sz="2000" i="1" dirty="0">
                  <a:latin typeface="Arial" pitchFamily="34" charset="0"/>
                </a:rPr>
                <a:t>Uh-oh</a:t>
              </a:r>
              <a:r>
                <a:rPr lang="en-US" sz="2000" dirty="0">
                  <a:latin typeface="Arial" pitchFamily="34" charset="0"/>
                </a:rPr>
                <a:t>: Rxg4+</a:t>
              </a:r>
            </a:p>
            <a:p>
              <a:pPr algn="ctr"/>
              <a:r>
                <a:rPr lang="en-US" sz="2000" dirty="0">
                  <a:latin typeface="Arial" pitchFamily="34" charset="0"/>
                </a:rPr>
                <a:t>f(n)=(3)-(5+5)</a:t>
              </a:r>
            </a:p>
            <a:p>
              <a:pPr algn="ctr"/>
              <a:r>
                <a:rPr lang="en-US" sz="2000" b="1" dirty="0">
                  <a:solidFill>
                    <a:srgbClr val="FF0000"/>
                  </a:solidFill>
                  <a:latin typeface="Arial" pitchFamily="34" charset="0"/>
                </a:rPr>
                <a:t>=-7</a:t>
              </a:r>
            </a:p>
            <a:p>
              <a:pPr algn="ctr"/>
              <a:r>
                <a:rPr lang="en-US" sz="2000" i="1" dirty="0">
                  <a:latin typeface="Arial" pitchFamily="34" charset="0"/>
                </a:rPr>
                <a:t>And black may </a:t>
              </a:r>
            </a:p>
            <a:p>
              <a:pPr algn="ctr"/>
              <a:r>
                <a:rPr lang="en-US" sz="2000" i="1" dirty="0">
                  <a:latin typeface="Arial" pitchFamily="34" charset="0"/>
                </a:rPr>
                <a:t>force checkmate</a:t>
              </a:r>
            </a:p>
          </p:txBody>
        </p:sp>
      </p:grpSp>
      <p:sp>
        <p:nvSpPr>
          <p:cNvPr id="1013771" name="Text Box 11"/>
          <p:cNvSpPr txBox="1">
            <a:spLocks noChangeArrowheads="1"/>
          </p:cNvSpPr>
          <p:nvPr/>
        </p:nvSpPr>
        <p:spPr bwMode="auto">
          <a:xfrm>
            <a:off x="228600" y="5181600"/>
            <a:ext cx="6248400" cy="822325"/>
          </a:xfrm>
          <a:prstGeom prst="rect">
            <a:avLst/>
          </a:prstGeom>
          <a:noFill/>
          <a:ln w="9525">
            <a:noFill/>
            <a:miter lim="800000"/>
            <a:headEnd/>
            <a:tailEnd/>
          </a:ln>
        </p:spPr>
        <p:txBody>
          <a:bodyPr>
            <a:spAutoFit/>
          </a:bodyPr>
          <a:lstStyle/>
          <a:p>
            <a:r>
              <a:rPr lang="en-US">
                <a:latin typeface="Arial" pitchFamily="34" charset="0"/>
              </a:rPr>
              <a:t>So, considering our opponent’s possible</a:t>
            </a:r>
          </a:p>
          <a:p>
            <a:r>
              <a:rPr lang="en-US">
                <a:latin typeface="Arial" pitchFamily="34" charset="0"/>
              </a:rPr>
              <a:t>responses would be wise.</a:t>
            </a:r>
          </a:p>
        </p:txBody>
      </p:sp>
      <p:sp>
        <p:nvSpPr>
          <p:cNvPr id="4" name="Rectangle 3"/>
          <p:cNvSpPr/>
          <p:nvPr/>
        </p:nvSpPr>
        <p:spPr bwMode="auto">
          <a:xfrm>
            <a:off x="1561455" y="2133600"/>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5" name="Rectangle 14"/>
          <p:cNvSpPr/>
          <p:nvPr/>
        </p:nvSpPr>
        <p:spPr bwMode="auto">
          <a:xfrm>
            <a:off x="2209800" y="2453253"/>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6" name="Rectangle 15"/>
          <p:cNvSpPr/>
          <p:nvPr/>
        </p:nvSpPr>
        <p:spPr bwMode="auto">
          <a:xfrm>
            <a:off x="4699215" y="1475056"/>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7" name="Rectangle 16"/>
          <p:cNvSpPr/>
          <p:nvPr/>
        </p:nvSpPr>
        <p:spPr bwMode="auto">
          <a:xfrm>
            <a:off x="4699215" y="2764511"/>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13771"/>
                                        </p:tgtEl>
                                        <p:attrNameLst>
                                          <p:attrName>style.visibility</p:attrName>
                                        </p:attrNameLst>
                                      </p:cBhvr>
                                      <p:to>
                                        <p:strVal val="visible"/>
                                      </p:to>
                                    </p:set>
                                    <p:animEffect transition="in" filter="fade">
                                      <p:cBhvr>
                                        <p:cTn id="33" dur="500"/>
                                        <p:tgtEl>
                                          <p:spTgt spid="1013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1" grpId="0"/>
      <p:bldP spid="4" grpId="0" animBg="1"/>
      <p:bldP spid="15" grpId="0" animBg="1"/>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Minimax Rule (AIMA 5.2)</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772162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t>
            </a:r>
            <a:r>
              <a:rPr lang="en-US" sz="2800" dirty="0" smtClean="0"/>
              <a:t>an Amazon delivery drone</a:t>
            </a:r>
            <a:endParaRPr lang="en-US" sz="2800" dirty="0"/>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smtClean="0">
                <a:solidFill>
                  <a:schemeClr val="accent2"/>
                </a:solidFill>
              </a:rPr>
              <a:t>P</a:t>
            </a:r>
            <a:r>
              <a:rPr lang="en-US" b="0" dirty="0" smtClean="0"/>
              <a:t>erformance </a:t>
            </a:r>
            <a:r>
              <a:rPr lang="en-US" b="0" dirty="0"/>
              <a:t>measure</a:t>
            </a:r>
            <a:r>
              <a:rPr lang="en-US" dirty="0"/>
              <a:t>: </a:t>
            </a:r>
            <a:endParaRPr lang="en-US" dirty="0" smtClean="0"/>
          </a:p>
          <a:p>
            <a:pPr marL="457200" lvl="1" indent="0">
              <a:buNone/>
            </a:pPr>
            <a:r>
              <a:rPr lang="en-US" dirty="0" smtClean="0"/>
              <a:t>maximize profits - minimize time  - obey laws governing airspace restrictions - deliver package to right location - keep package in good condition - avoid accidents - reduce noise - preserve battery life</a:t>
            </a:r>
          </a:p>
          <a:p>
            <a:pPr>
              <a:buFont typeface="Symbol" pitchFamily="18" charset="2"/>
              <a:buNone/>
            </a:pPr>
            <a:r>
              <a:rPr lang="en-US" sz="2800" i="1" dirty="0" smtClean="0">
                <a:solidFill>
                  <a:schemeClr val="accent2"/>
                </a:solidFill>
              </a:rPr>
              <a:t>E</a:t>
            </a:r>
            <a:r>
              <a:rPr lang="en-US" b="0" dirty="0" smtClean="0"/>
              <a:t>nvironment</a:t>
            </a:r>
            <a:r>
              <a:rPr lang="en-US" dirty="0"/>
              <a:t>: </a:t>
            </a:r>
          </a:p>
          <a:p>
            <a:pPr marL="457200" lvl="1" indent="0">
              <a:buNone/>
            </a:pPr>
            <a:r>
              <a:rPr lang="en-US" dirty="0"/>
              <a:t>- </a:t>
            </a:r>
            <a:r>
              <a:rPr lang="en-US" dirty="0" smtClean="0"/>
              <a:t>airspace - </a:t>
            </a:r>
            <a:r>
              <a:rPr lang="en-US" dirty="0"/>
              <a:t>obstacles when airborne (other drones, birds, buildings, trees, utility poles</a:t>
            </a:r>
            <a:r>
              <a:rPr lang="en-US" dirty="0" smtClean="0"/>
              <a:t>)- </a:t>
            </a:r>
            <a:r>
              <a:rPr lang="en-US" dirty="0"/>
              <a:t>obstacles when landing (pets, patio furniture, lawnmowers, people, cars)- </a:t>
            </a:r>
            <a:r>
              <a:rPr lang="en-US" dirty="0" smtClean="0"/>
              <a:t>weather - </a:t>
            </a:r>
            <a:r>
              <a:rPr lang="en-US" dirty="0"/>
              <a:t>distances/route information between warehouse and </a:t>
            </a:r>
            <a:r>
              <a:rPr lang="en-US" dirty="0" smtClean="0"/>
              <a:t>destinations - </a:t>
            </a:r>
            <a:r>
              <a:rPr lang="en-US" dirty="0"/>
              <a:t>position of houses, and spaces that are safe for drop-off- package </a:t>
            </a:r>
            <a:r>
              <a:rPr lang="en-US" dirty="0" smtClean="0"/>
              <a:t>weight</a:t>
            </a:r>
            <a:endParaRPr lang="en-US" dirty="0"/>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a:t>
            </a:r>
            <a:r>
              <a:rPr lang="en-US"/>
              <a:t>to </a:t>
            </a:r>
            <a:r>
              <a:rPr lang="en-US" smtClean="0"/>
              <a:t>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a:t>
            </a:fld>
            <a:endParaRPr lang="en-US" altLang="en-US"/>
          </a:p>
        </p:txBody>
      </p:sp>
    </p:spTree>
    <p:extLst>
      <p:ext uri="{BB962C8B-B14F-4D97-AF65-F5344CB8AC3E}">
        <p14:creationId xmlns:p14="http://schemas.microsoft.com/office/powerpoint/2010/main" val="570995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30</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The </a:t>
            </a:r>
            <a:r>
              <a:rPr lang="en-US" dirty="0" err="1">
                <a:ea typeface="ＭＳ Ｐゴシック" pitchFamily="34" charset="-128"/>
              </a:rPr>
              <a:t>Minimax</a:t>
            </a:r>
            <a:r>
              <a:rPr lang="en-US" dirty="0">
                <a:ea typeface="ＭＳ Ｐゴシック" pitchFamily="34" charset="-128"/>
              </a:rPr>
              <a:t> Rule: `Don’t play hope chess’</a:t>
            </a:r>
          </a:p>
        </p:txBody>
      </p:sp>
      <p:sp>
        <p:nvSpPr>
          <p:cNvPr id="16389" name="Text Box 3"/>
          <p:cNvSpPr txBox="1">
            <a:spLocks noChangeArrowheads="1"/>
          </p:cNvSpPr>
          <p:nvPr/>
        </p:nvSpPr>
        <p:spPr bwMode="auto">
          <a:xfrm>
            <a:off x="990600" y="1490007"/>
            <a:ext cx="7734300" cy="4278094"/>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endParaRPr lang="en-US" sz="2000" b="1" dirty="0">
              <a:latin typeface="Arial" pitchFamily="34" charset="0"/>
            </a:endParaRPr>
          </a:p>
          <a:p>
            <a:r>
              <a:rPr lang="en-US" b="1" dirty="0">
                <a:latin typeface="Arial" pitchFamily="34" charset="0"/>
              </a:rPr>
              <a:t>Easily computed by a recursive process</a:t>
            </a:r>
            <a:endParaRPr lang="en-US" dirty="0">
              <a:latin typeface="Arial" pitchFamily="34" charset="0"/>
            </a:endParaRPr>
          </a:p>
          <a:p>
            <a:pPr marL="457200" indent="-457200">
              <a:spcAft>
                <a:spcPts val="600"/>
              </a:spcAft>
              <a:buFontTx/>
              <a:buChar char="•"/>
            </a:pPr>
            <a:r>
              <a:rPr lang="en-US" sz="2000" dirty="0">
                <a:latin typeface="Arial" pitchFamily="34" charset="0"/>
              </a:rPr>
              <a:t>The </a:t>
            </a:r>
            <a:r>
              <a:rPr lang="en-US" sz="2000" b="1" i="1" dirty="0">
                <a:latin typeface="Arial" pitchFamily="34" charset="0"/>
              </a:rPr>
              <a:t>backed-up value</a:t>
            </a:r>
            <a:r>
              <a:rPr lang="en-US" sz="2000" b="1" dirty="0">
                <a:latin typeface="Arial" pitchFamily="34" charset="0"/>
              </a:rPr>
              <a:t> </a:t>
            </a:r>
            <a:r>
              <a:rPr lang="en-US" sz="2000" dirty="0">
                <a:latin typeface="Arial" pitchFamily="34" charset="0"/>
              </a:rPr>
              <a:t>of each node in the tree is determined by the values of its children:</a:t>
            </a:r>
          </a:p>
          <a:p>
            <a:pPr marL="457200"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the backed-up value is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p>
          <a:p>
            <a:pPr marL="914400" lvl="1"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the backed-up value is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7411" name="Slide Number Placeholder 5"/>
          <p:cNvSpPr>
            <a:spLocks noGrp="1"/>
          </p:cNvSpPr>
          <p:nvPr>
            <p:ph type="sldNum" sz="quarter" idx="12"/>
          </p:nvPr>
        </p:nvSpPr>
        <p:spPr>
          <a:noFill/>
        </p:spPr>
        <p:txBody>
          <a:bodyPr/>
          <a:lstStyle/>
          <a:p>
            <a:r>
              <a:rPr lang="en-US"/>
              <a:t>       </a:t>
            </a:r>
            <a:fld id="{EC68AE65-B769-471F-96EF-5510C4F1D871}" type="slidenum">
              <a:rPr lang="en-US" smtClean="0"/>
              <a:pPr/>
              <a:t>31</a:t>
            </a:fld>
            <a:endParaRPr lang="en-US"/>
          </a:p>
        </p:txBody>
      </p:sp>
      <p:sp>
        <p:nvSpPr>
          <p:cNvPr id="17412" name="Rectangle 2"/>
          <p:cNvSpPr>
            <a:spLocks noGrp="1" noChangeArrowheads="1"/>
          </p:cNvSpPr>
          <p:nvPr>
            <p:ph type="title"/>
          </p:nvPr>
        </p:nvSpPr>
        <p:spPr>
          <a:xfrm>
            <a:off x="914400" y="662537"/>
            <a:ext cx="8839200" cy="457200"/>
          </a:xfrm>
        </p:spPr>
        <p:txBody>
          <a:bodyPr/>
          <a:lstStyle/>
          <a:p>
            <a:r>
              <a:rPr lang="en-US">
                <a:ea typeface="ＭＳ Ｐゴシック" pitchFamily="34" charset="-128"/>
              </a:rPr>
              <a:t>The Minimax Procedure</a:t>
            </a:r>
          </a:p>
        </p:txBody>
      </p:sp>
      <p:sp>
        <p:nvSpPr>
          <p:cNvPr id="17413" name="Text Box 17"/>
          <p:cNvSpPr txBox="1">
            <a:spLocks noChangeArrowheads="1"/>
          </p:cNvSpPr>
          <p:nvPr/>
        </p:nvSpPr>
        <p:spPr bwMode="auto">
          <a:xfrm>
            <a:off x="927538" y="1295400"/>
            <a:ext cx="12517438" cy="4154984"/>
          </a:xfrm>
          <a:prstGeom prst="rect">
            <a:avLst/>
          </a:prstGeom>
          <a:noFill/>
          <a:ln w="9525">
            <a:noFill/>
            <a:miter lim="800000"/>
            <a:headEnd/>
            <a:tailEnd/>
          </a:ln>
        </p:spPr>
        <p:txBody>
          <a:bodyPr>
            <a:spAutoFit/>
          </a:bodyPr>
          <a:lstStyle/>
          <a:p>
            <a:r>
              <a:rPr lang="en-US" b="1" dirty="0">
                <a:latin typeface="Arial" pitchFamily="34" charset="0"/>
              </a:rPr>
              <a:t>Until game is over:</a:t>
            </a:r>
          </a:p>
          <a:p>
            <a:endParaRPr lang="en-US" sz="2000" b="1" dirty="0">
              <a:latin typeface="Arial" pitchFamily="34" charset="0"/>
            </a:endParaRPr>
          </a:p>
          <a:p>
            <a:pPr marL="457200" indent="-457200">
              <a:buFontTx/>
              <a:buAutoNum type="arabicPeriod"/>
            </a:pPr>
            <a:r>
              <a:rPr lang="en-US" sz="2000" b="1" dirty="0">
                <a:latin typeface="Arial" pitchFamily="34" charset="0"/>
              </a:rPr>
              <a:t>Start with the current position as a MAX node.</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Apply the evaluation function to the leaf positions.</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Calculate back-up values bottom-up.</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Pick the move assigned to MAX at the root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Wait for MIN to respond</a:t>
            </a:r>
          </a:p>
        </p:txBody>
      </p:sp>
      <p:cxnSp>
        <p:nvCxnSpPr>
          <p:cNvPr id="5" name="Elbow Connector 4"/>
          <p:cNvCxnSpPr/>
          <p:nvPr/>
        </p:nvCxnSpPr>
        <p:spPr bwMode="auto">
          <a:xfrm flipV="1">
            <a:off x="4381500" y="2197800"/>
            <a:ext cx="3124200" cy="2986445"/>
          </a:xfrm>
          <a:prstGeom prst="bentConnector3">
            <a:avLst>
              <a:gd name="adj1" fmla="val 117115"/>
            </a:avLst>
          </a:prstGeom>
          <a:solidFill>
            <a:schemeClr val="accent1"/>
          </a:solidFill>
          <a:ln w="38100" cap="flat" cmpd="sng" algn="ctr">
            <a:solidFill>
              <a:schemeClr val="tx1"/>
            </a:solidFill>
            <a:prstDash val="solid"/>
            <a:miter lim="800000"/>
            <a:headEnd type="none" w="med" len="med"/>
            <a:tailEnd type="triangle"/>
          </a:ln>
          <a:effectLst/>
        </p:spPr>
      </p:cxn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32</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800100" y="1943101"/>
            <a:ext cx="4114800" cy="3394472"/>
          </a:xfrm>
        </p:spPr>
        <p:txBody>
          <a:bodyPr/>
          <a:lstStyle/>
          <a:p>
            <a:pPr lvl="1" eaLnBrk="1" hangingPunct="1"/>
            <a:endParaRPr lang="en-US" sz="1650" dirty="0"/>
          </a:p>
          <a:p>
            <a:pPr eaLnBrk="1" hangingPunct="1"/>
            <a:r>
              <a:rPr lang="en-US" sz="1650" dirty="0" err="1"/>
              <a:t>Minimax</a:t>
            </a:r>
            <a:r>
              <a:rPr lang="en-US" sz="1650" dirty="0"/>
              <a:t> search:</a:t>
            </a:r>
          </a:p>
          <a:p>
            <a:pPr lvl="1" eaLnBrk="1" hangingPunct="1"/>
            <a:r>
              <a:rPr lang="en-US" sz="1650" dirty="0"/>
              <a:t>A state-space search tree</a:t>
            </a:r>
          </a:p>
          <a:p>
            <a:pPr lvl="1" eaLnBrk="1" hangingPunct="1"/>
            <a:r>
              <a:rPr lang="en-US" sz="1650" dirty="0"/>
              <a:t>Players alternate turns</a:t>
            </a:r>
          </a:p>
          <a:p>
            <a:pPr lvl="1" eaLnBrk="1" hangingPunct="1"/>
            <a:r>
              <a:rPr lang="en-US" sz="1650" dirty="0"/>
              <a:t>Compute each node’s </a:t>
            </a:r>
            <a:r>
              <a:rPr lang="en-US" sz="1650" dirty="0" err="1">
                <a:solidFill>
                  <a:srgbClr val="CC0000"/>
                </a:solidFill>
              </a:rPr>
              <a:t>minimax</a:t>
            </a:r>
            <a:r>
              <a:rPr lang="en-US" sz="1650" dirty="0">
                <a:solidFill>
                  <a:srgbClr val="CC0000"/>
                </a:solidFill>
              </a:rPr>
              <a:t> value: </a:t>
            </a:r>
            <a:r>
              <a:rPr lang="en-US" sz="1650" dirty="0"/>
              <a:t>the best achievable utility against a rational (optimal) adversary</a:t>
            </a:r>
          </a:p>
        </p:txBody>
      </p:sp>
      <p:sp>
        <p:nvSpPr>
          <p:cNvPr id="12292" name="AutoShape 4"/>
          <p:cNvSpPr>
            <a:spLocks noChangeArrowheads="1"/>
          </p:cNvSpPr>
          <p:nvPr/>
        </p:nvSpPr>
        <p:spPr bwMode="auto">
          <a:xfrm>
            <a:off x="6572250" y="2601515"/>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3" name="AutoShape 5"/>
          <p:cNvSpPr>
            <a:spLocks noChangeArrowheads="1"/>
          </p:cNvSpPr>
          <p:nvPr/>
        </p:nvSpPr>
        <p:spPr bwMode="auto">
          <a:xfrm rot="10800000">
            <a:off x="6000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4" name="AutoShape 6"/>
          <p:cNvSpPr>
            <a:spLocks noChangeArrowheads="1"/>
          </p:cNvSpPr>
          <p:nvPr/>
        </p:nvSpPr>
        <p:spPr bwMode="auto">
          <a:xfrm rot="10800000">
            <a:off x="7143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5" name="Rectangle 7"/>
          <p:cNvSpPr>
            <a:spLocks noChangeArrowheads="1"/>
          </p:cNvSpPr>
          <p:nvPr/>
        </p:nvSpPr>
        <p:spPr bwMode="auto">
          <a:xfrm>
            <a:off x="5715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8</a:t>
            </a:r>
          </a:p>
        </p:txBody>
      </p:sp>
      <p:sp>
        <p:nvSpPr>
          <p:cNvPr id="12296" name="Rectangle 8"/>
          <p:cNvSpPr>
            <a:spLocks noChangeArrowheads="1"/>
          </p:cNvSpPr>
          <p:nvPr/>
        </p:nvSpPr>
        <p:spPr bwMode="auto">
          <a:xfrm>
            <a:off x="622935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2</a:t>
            </a:r>
          </a:p>
        </p:txBody>
      </p:sp>
      <p:sp>
        <p:nvSpPr>
          <p:cNvPr id="12297" name="Rectangle 9"/>
          <p:cNvSpPr>
            <a:spLocks noChangeArrowheads="1"/>
          </p:cNvSpPr>
          <p:nvPr/>
        </p:nvSpPr>
        <p:spPr bwMode="auto">
          <a:xfrm>
            <a:off x="6858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12298" name="Rectangle 10"/>
          <p:cNvSpPr>
            <a:spLocks noChangeArrowheads="1"/>
          </p:cNvSpPr>
          <p:nvPr/>
        </p:nvSpPr>
        <p:spPr bwMode="auto">
          <a:xfrm>
            <a:off x="74295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6</a:t>
            </a:r>
          </a:p>
        </p:txBody>
      </p:sp>
      <p:cxnSp>
        <p:nvCxnSpPr>
          <p:cNvPr id="12299" name="AutoShape 11"/>
          <p:cNvCxnSpPr>
            <a:cxnSpLocks noChangeShapeType="1"/>
            <a:stCxn id="12292" idx="3"/>
            <a:endCxn id="12293" idx="3"/>
          </p:cNvCxnSpPr>
          <p:nvPr/>
        </p:nvCxnSpPr>
        <p:spPr bwMode="auto">
          <a:xfrm flipH="1">
            <a:off x="6143625" y="2830115"/>
            <a:ext cx="571500" cy="51435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6715125" y="2830115"/>
            <a:ext cx="571500" cy="51435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5857875" y="3573065"/>
            <a:ext cx="285750" cy="74295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6143625" y="3573065"/>
            <a:ext cx="228600" cy="74295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7000875" y="3573065"/>
            <a:ext cx="285750" cy="74295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7286625" y="3573065"/>
            <a:ext cx="285750" cy="74295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6874669" y="2554367"/>
            <a:ext cx="669131"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12306" name="Text Box 18"/>
          <p:cNvSpPr txBox="1">
            <a:spLocks noChangeArrowheads="1"/>
          </p:cNvSpPr>
          <p:nvPr/>
        </p:nvSpPr>
        <p:spPr bwMode="auto">
          <a:xfrm>
            <a:off x="7364170" y="3240167"/>
            <a:ext cx="636830"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min</a:t>
            </a:r>
          </a:p>
        </p:txBody>
      </p:sp>
      <p:grpSp>
        <p:nvGrpSpPr>
          <p:cNvPr id="2" name="Group 25"/>
          <p:cNvGrpSpPr>
            <a:grpSpLocks/>
          </p:cNvGrpSpPr>
          <p:nvPr/>
        </p:nvGrpSpPr>
        <p:grpSpPr bwMode="auto">
          <a:xfrm>
            <a:off x="6015924" y="3279517"/>
            <a:ext cx="1432440" cy="331916"/>
            <a:chOff x="6059424" y="3215640"/>
            <a:chExt cx="1909700" cy="442555"/>
          </a:xfrm>
        </p:grpSpPr>
        <p:sp>
          <p:nvSpPr>
            <p:cNvPr id="12316" name="TextBox 19"/>
            <p:cNvSpPr txBox="1">
              <a:spLocks noChangeArrowheads="1"/>
            </p:cNvSpPr>
            <p:nvPr/>
          </p:nvSpPr>
          <p:spPr bwMode="auto">
            <a:xfrm>
              <a:off x="6059424" y="3227308"/>
              <a:ext cx="376557" cy="430887"/>
            </a:xfrm>
            <a:prstGeom prst="rect">
              <a:avLst/>
            </a:prstGeom>
            <a:noFill/>
            <a:ln w="9525">
              <a:noFill/>
              <a:miter lim="800000"/>
              <a:headEnd/>
              <a:tailEnd/>
            </a:ln>
          </p:spPr>
          <p:txBody>
            <a:bodyPr wrap="none">
              <a:spAutoFit/>
            </a:bodyPr>
            <a:lstStyle/>
            <a:p>
              <a:r>
                <a:rPr lang="en-US" sz="1500" dirty="0">
                  <a:latin typeface="Calibri" pitchFamily="34" charset="0"/>
                </a:rPr>
                <a:t>2</a:t>
              </a:r>
            </a:p>
          </p:txBody>
        </p:sp>
        <p:sp>
          <p:nvSpPr>
            <p:cNvPr id="12317" name="TextBox 20"/>
            <p:cNvSpPr txBox="1">
              <a:spLocks noChangeArrowheads="1"/>
            </p:cNvSpPr>
            <p:nvPr/>
          </p:nvSpPr>
          <p:spPr bwMode="auto">
            <a:xfrm>
              <a:off x="7592567" y="3215640"/>
              <a:ext cx="376557" cy="430887"/>
            </a:xfrm>
            <a:prstGeom prst="rect">
              <a:avLst/>
            </a:prstGeom>
            <a:noFill/>
            <a:ln w="9525">
              <a:noFill/>
              <a:miter lim="800000"/>
              <a:headEnd/>
              <a:tailEnd/>
            </a:ln>
          </p:spPr>
          <p:txBody>
            <a:bodyPr wrap="none">
              <a:spAutoFit/>
            </a:bodyPr>
            <a:lstStyle/>
            <a:p>
              <a:r>
                <a:rPr lang="en-US" sz="1500" dirty="0">
                  <a:latin typeface="Calibri" pitchFamily="34" charset="0"/>
                </a:rPr>
                <a:t>5</a:t>
              </a:r>
            </a:p>
          </p:txBody>
        </p:sp>
      </p:grpSp>
      <p:sp>
        <p:nvSpPr>
          <p:cNvPr id="22" name="TextBox 21"/>
          <p:cNvSpPr txBox="1">
            <a:spLocks noChangeArrowheads="1"/>
          </p:cNvSpPr>
          <p:nvPr/>
        </p:nvSpPr>
        <p:spPr bwMode="auto">
          <a:xfrm>
            <a:off x="6599635" y="2619376"/>
            <a:ext cx="301686" cy="369332"/>
          </a:xfrm>
          <a:prstGeom prst="rect">
            <a:avLst/>
          </a:prstGeom>
          <a:noFill/>
          <a:ln w="9525">
            <a:noFill/>
            <a:miter lim="800000"/>
            <a:headEnd/>
            <a:tailEnd/>
          </a:ln>
        </p:spPr>
        <p:txBody>
          <a:bodyPr wrap="none">
            <a:spAutoFit/>
          </a:bodyPr>
          <a:lstStyle/>
          <a:p>
            <a:r>
              <a:rPr lang="en-US" sz="1800">
                <a:latin typeface="Calibri" pitchFamily="34" charset="0"/>
              </a:rPr>
              <a:t>5</a:t>
            </a:r>
          </a:p>
        </p:txBody>
      </p:sp>
      <p:grpSp>
        <p:nvGrpSpPr>
          <p:cNvPr id="3" name="Group 26"/>
          <p:cNvGrpSpPr>
            <a:grpSpLocks/>
          </p:cNvGrpSpPr>
          <p:nvPr/>
        </p:nvGrpSpPr>
        <p:grpSpPr bwMode="auto">
          <a:xfrm>
            <a:off x="5600700" y="4144564"/>
            <a:ext cx="2286000" cy="1194064"/>
            <a:chOff x="5486400" y="4343400"/>
            <a:chExt cx="3048000" cy="1592332"/>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5" name="Text Box 17"/>
            <p:cNvSpPr txBox="1">
              <a:spLocks noChangeArrowheads="1"/>
            </p:cNvSpPr>
            <p:nvPr/>
          </p:nvSpPr>
          <p:spPr bwMode="auto">
            <a:xfrm>
              <a:off x="5486400" y="5073824"/>
              <a:ext cx="3048000" cy="861908"/>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Terminal values:</a:t>
              </a:r>
              <a:br>
                <a:rPr lang="en-US" sz="1800" b="1" dirty="0">
                  <a:latin typeface="Calibri" pitchFamily="34" charset="0"/>
                </a:rPr>
              </a:br>
              <a:r>
                <a:rPr lang="en-US" sz="1800" b="1" dirty="0">
                  <a:latin typeface="Calibri" pitchFamily="34" charset="0"/>
                </a:rPr>
                <a:t>part of the game </a:t>
              </a:r>
            </a:p>
          </p:txBody>
        </p:sp>
      </p:grpSp>
      <p:grpSp>
        <p:nvGrpSpPr>
          <p:cNvPr id="4" name="Group 27"/>
          <p:cNvGrpSpPr>
            <a:grpSpLocks/>
          </p:cNvGrpSpPr>
          <p:nvPr/>
        </p:nvGrpSpPr>
        <p:grpSpPr bwMode="auto">
          <a:xfrm>
            <a:off x="5600700" y="1862310"/>
            <a:ext cx="2343150" cy="1852441"/>
            <a:chOff x="5334000" y="2748192"/>
            <a:chExt cx="3124200" cy="2469921"/>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3" name="Text Box 17"/>
            <p:cNvSpPr txBox="1">
              <a:spLocks noChangeArrowheads="1"/>
            </p:cNvSpPr>
            <p:nvPr/>
          </p:nvSpPr>
          <p:spPr bwMode="auto">
            <a:xfrm>
              <a:off x="5334000" y="2748192"/>
              <a:ext cx="3124200" cy="861775"/>
            </a:xfrm>
            <a:prstGeom prst="rect">
              <a:avLst/>
            </a:prstGeom>
            <a:noFill/>
            <a:ln w="12700">
              <a:noFill/>
              <a:miter lim="800000"/>
              <a:headEnd/>
              <a:tailEnd/>
            </a:ln>
          </p:spPr>
          <p:txBody>
            <a:bodyPr anchor="ctr">
              <a:spAutoFit/>
            </a:bodyPr>
            <a:lstStyle/>
            <a:p>
              <a:pPr algn="ctr">
                <a:spcBef>
                  <a:spcPct val="50000"/>
                </a:spcBef>
              </a:pPr>
              <a:r>
                <a:rPr lang="en-US" sz="1800" b="1" dirty="0" err="1">
                  <a:latin typeface="Calibri" pitchFamily="34" charset="0"/>
                </a:rPr>
                <a:t>Minimax</a:t>
              </a:r>
              <a:r>
                <a:rPr lang="en-US" sz="1800" b="1" dirty="0">
                  <a:latin typeface="Calibri" pitchFamily="34" charset="0"/>
                </a:rPr>
                <a:t> values:</a:t>
              </a:r>
              <a:br>
                <a:rPr lang="en-US" sz="1800" b="1" dirty="0">
                  <a:latin typeface="Calibri" pitchFamily="34" charset="0"/>
                </a:rPr>
              </a:br>
              <a:r>
                <a:rPr lang="en-US" sz="1800" b="1" dirty="0">
                  <a:latin typeface="Calibri" pitchFamily="34" charset="0"/>
                </a:rPr>
                <a:t>computed recursively</a:t>
              </a:r>
            </a:p>
          </p:txBody>
        </p:sp>
      </p:grpSp>
    </p:spTree>
    <p:extLst>
      <p:ext uri="{BB962C8B-B14F-4D97-AF65-F5344CB8AC3E}">
        <p14:creationId xmlns:p14="http://schemas.microsoft.com/office/powerpoint/2010/main" val="2109655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814388" y="4114800"/>
            <a:ext cx="2555904" cy="399984"/>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5729288" y="4114801"/>
            <a:ext cx="2554960" cy="399836"/>
          </a:xfrm>
          <a:prstGeom prst="rect">
            <a:avLst/>
          </a:prstGeom>
          <a:noFill/>
          <a:ln/>
          <a:effectLst/>
        </p:spPr>
      </p:pic>
    </p:spTree>
    <p:extLst>
      <p:ext uri="{BB962C8B-B14F-4D97-AF65-F5344CB8AC3E}">
        <p14:creationId xmlns:p14="http://schemas.microsoft.com/office/powerpoint/2010/main" val="49305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6573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6573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885950"/>
            <a:ext cx="5715000" cy="154305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1828800" y="188595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C00000"/>
                </a:solidFill>
              </a:rPr>
              <a:t>MIN</a:t>
            </a:r>
            <a:r>
              <a:rPr lang="en-US" sz="1800" dirty="0"/>
              <a:t>: return </a:t>
            </a:r>
            <a:r>
              <a:rPr lang="en-US" sz="1800" dirty="0">
                <a:solidFill>
                  <a:srgbClr val="C00000"/>
                </a:solidFill>
              </a:rPr>
              <a:t>min-value(state)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min(v,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542742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5105400" y="5117309"/>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5117309"/>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Content Placeholder 2"/>
          <p:cNvSpPr txBox="1">
            <a:spLocks/>
          </p:cNvSpPr>
          <p:nvPr/>
        </p:nvSpPr>
        <p:spPr bwMode="auto">
          <a:xfrm>
            <a:off x="5162551" y="5231609"/>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a:t>
            </a:r>
            <a:r>
              <a:rPr lang="en-US" sz="1800" kern="0" dirty="0" smtClean="0">
                <a:latin typeface="Calibri" pitchFamily="34" charset="0"/>
              </a:rPr>
              <a:t>v</a:t>
            </a:r>
            <a:endParaRPr lang="en-US" sz="1800" kern="0" dirty="0">
              <a:latin typeface="Calibri" pitchFamily="34" charset="0"/>
            </a:endParaRPr>
          </a:p>
        </p:txBody>
      </p:sp>
      <p:sp>
        <p:nvSpPr>
          <p:cNvPr id="62" name="Content Placeholder 2"/>
          <p:cNvSpPr txBox="1">
            <a:spLocks/>
          </p:cNvSpPr>
          <p:nvPr/>
        </p:nvSpPr>
        <p:spPr bwMode="auto">
          <a:xfrm>
            <a:off x="247651" y="5003009"/>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63" name="Left-Right Arrow 62"/>
          <p:cNvSpPr/>
          <p:nvPr/>
        </p:nvSpPr>
        <p:spPr>
          <a:xfrm>
            <a:off x="4248151" y="5688809"/>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Tree>
    <p:extLst>
      <p:ext uri="{BB962C8B-B14F-4D97-AF65-F5344CB8AC3E}">
        <p14:creationId xmlns:p14="http://schemas.microsoft.com/office/powerpoint/2010/main" val="165991874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5AE31715-03CE-4B71-8C8B-F66A0CAF0D15}" type="slidenum">
              <a:rPr lang="en-US" smtClean="0"/>
              <a:pPr/>
              <a:t>37</a:t>
            </a:fld>
            <a:endParaRPr lang="en-US"/>
          </a:p>
        </p:txBody>
      </p:sp>
      <p:sp>
        <p:nvSpPr>
          <p:cNvPr id="19460" name="Rectangle 2"/>
          <p:cNvSpPr>
            <a:spLocks noGrp="1" noChangeArrowheads="1"/>
          </p:cNvSpPr>
          <p:nvPr>
            <p:ph type="title"/>
          </p:nvPr>
        </p:nvSpPr>
        <p:spPr/>
        <p:txBody>
          <a:bodyPr/>
          <a:lstStyle/>
          <a:p>
            <a:r>
              <a:rPr lang="en-US" sz="2400">
                <a:ea typeface="ＭＳ Ｐゴシック" pitchFamily="34" charset="-128"/>
              </a:rPr>
              <a:t>What if MIN does not play optimally?</a:t>
            </a:r>
            <a:endParaRPr lang="en-US">
              <a:ea typeface="ＭＳ Ｐゴシック" pitchFamily="34" charset="-128"/>
            </a:endParaRPr>
          </a:p>
        </p:txBody>
      </p:sp>
      <p:sp>
        <p:nvSpPr>
          <p:cNvPr id="19461" name="Rectangle 3"/>
          <p:cNvSpPr>
            <a:spLocks noGrp="1" noChangeArrowheads="1"/>
          </p:cNvSpPr>
          <p:nvPr>
            <p:ph type="body" idx="1"/>
          </p:nvPr>
        </p:nvSpPr>
        <p:spPr/>
        <p:txBody>
          <a:bodyPr/>
          <a:lstStyle/>
          <a:p>
            <a:endParaRPr lang="en-US" dirty="0">
              <a:ea typeface="ＭＳ Ｐゴシック" pitchFamily="34" charset="-128"/>
            </a:endParaRPr>
          </a:p>
          <a:p>
            <a:r>
              <a:rPr lang="en-US" dirty="0">
                <a:ea typeface="ＭＳ Ｐゴシック" pitchFamily="34" charset="-128"/>
              </a:rPr>
              <a:t>Definition of optimal play for MAX assumes MIN plays optimally: </a:t>
            </a:r>
          </a:p>
          <a:p>
            <a:pPr lvl="1"/>
            <a:r>
              <a:rPr lang="en-US" sz="2400" i="1" dirty="0">
                <a:solidFill>
                  <a:schemeClr val="accent2"/>
                </a:solidFill>
                <a:ea typeface="ＭＳ Ｐゴシック" pitchFamily="34" charset="-128"/>
              </a:rPr>
              <a:t>Maximizes worst-case outcome </a:t>
            </a:r>
            <a:r>
              <a:rPr lang="en-US" sz="2400" dirty="0">
                <a:ea typeface="ＭＳ Ｐゴシック" pitchFamily="34" charset="-128"/>
              </a:rPr>
              <a:t>for MAX.</a:t>
            </a:r>
          </a:p>
          <a:p>
            <a:pPr lvl="1"/>
            <a:r>
              <a:rPr lang="en-US" sz="2400" dirty="0">
                <a:ea typeface="ＭＳ Ｐゴシック" pitchFamily="34" charset="-128"/>
              </a:rPr>
              <a:t>(Classic game theoretic strategy)</a:t>
            </a:r>
          </a:p>
          <a:p>
            <a:pPr lvl="1"/>
            <a:endParaRPr lang="en-US" dirty="0">
              <a:ea typeface="ＭＳ Ｐゴシック" pitchFamily="34" charset="-128"/>
            </a:endParaRPr>
          </a:p>
          <a:p>
            <a:r>
              <a:rPr lang="en-US" dirty="0">
                <a:ea typeface="ＭＳ Ｐゴシック" pitchFamily="34" charset="-128"/>
              </a:rPr>
              <a:t>But if MIN does not play optimally, MAX will do even better.  [Theorem-not hard to prove]</a:t>
            </a:r>
          </a:p>
          <a:p>
            <a:endParaRPr lang="en-US" dirty="0">
              <a:ea typeface="ＭＳ Ｐゴシック" pitchFamily="34" charset="-128"/>
            </a:endParaRPr>
          </a:p>
          <a:p>
            <a:pPr>
              <a:buFont typeface="Symbol" pitchFamily="18" charset="2"/>
              <a:buNone/>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E3E80E14-C14D-4157-9AB0-68DF10EC921F}" type="slidenum">
              <a:rPr lang="en-US" smtClean="0"/>
              <a:pPr/>
              <a:t>38</a:t>
            </a:fld>
            <a:endParaRPr lang="en-US"/>
          </a:p>
        </p:txBody>
      </p:sp>
      <p:sp>
        <p:nvSpPr>
          <p:cNvPr id="21508" name="Rectangle 2"/>
          <p:cNvSpPr>
            <a:spLocks noGrp="1" noChangeArrowheads="1"/>
          </p:cNvSpPr>
          <p:nvPr>
            <p:ph type="title"/>
          </p:nvPr>
        </p:nvSpPr>
        <p:spPr/>
        <p:txBody>
          <a:bodyPr/>
          <a:lstStyle/>
          <a:p>
            <a:r>
              <a:rPr lang="en-US" dirty="0">
                <a:ea typeface="ＭＳ Ｐゴシック" pitchFamily="34" charset="-128"/>
              </a:rPr>
              <a:t>Comments on Minimax Search</a:t>
            </a:r>
          </a:p>
        </p:txBody>
      </p:sp>
      <p:sp>
        <p:nvSpPr>
          <p:cNvPr id="21509" name="Rectangle 5"/>
          <p:cNvSpPr>
            <a:spLocks noGrp="1" noChangeArrowheads="1"/>
          </p:cNvSpPr>
          <p:nvPr>
            <p:ph type="body" idx="1"/>
          </p:nvPr>
        </p:nvSpPr>
        <p:spPr>
          <a:xfrm>
            <a:off x="533400" y="1295400"/>
            <a:ext cx="8305800" cy="4572000"/>
          </a:xfrm>
        </p:spPr>
        <p:txBody>
          <a:bodyPr/>
          <a:lstStyle/>
          <a:p>
            <a:r>
              <a:rPr lang="en-US" sz="2000" dirty="0">
                <a:ea typeface="ＭＳ Ｐゴシック" pitchFamily="34" charset="-128"/>
              </a:rPr>
              <a:t>Depth-first search with fixed number of ply </a:t>
            </a:r>
            <a:r>
              <a:rPr lang="en-US" sz="2000" i="1" dirty="0">
                <a:ea typeface="ＭＳ Ｐゴシック" pitchFamily="34" charset="-128"/>
              </a:rPr>
              <a:t>m</a:t>
            </a:r>
            <a:r>
              <a:rPr lang="en-US" sz="2000" dirty="0">
                <a:ea typeface="ＭＳ Ｐゴシック" pitchFamily="34" charset="-128"/>
              </a:rPr>
              <a:t> as the limit.</a:t>
            </a:r>
          </a:p>
          <a:p>
            <a:pPr lvl="1"/>
            <a:r>
              <a:rPr lang="en-US" sz="1800" i="1" dirty="0">
                <a:ea typeface="ＭＳ Ｐゴシック" pitchFamily="34" charset="-128"/>
              </a:rPr>
              <a:t>O(</a:t>
            </a:r>
            <a:r>
              <a:rPr lang="en-US" sz="1800" i="1" dirty="0" err="1">
                <a:ea typeface="ＭＳ Ｐゴシック" pitchFamily="34" charset="-128"/>
              </a:rPr>
              <a:t>b</a:t>
            </a:r>
            <a:r>
              <a:rPr lang="en-US" sz="1800" i="1" baseline="30000" dirty="0" err="1">
                <a:ea typeface="ＭＳ Ｐゴシック" pitchFamily="34" charset="-128"/>
              </a:rPr>
              <a:t>m</a:t>
            </a:r>
            <a:r>
              <a:rPr lang="en-US" sz="1800" i="1" dirty="0">
                <a:ea typeface="ＭＳ Ｐゴシック" pitchFamily="34" charset="-128"/>
              </a:rPr>
              <a:t>) </a:t>
            </a:r>
            <a:r>
              <a:rPr lang="en-US" sz="1800" dirty="0">
                <a:ea typeface="ＭＳ Ｐゴシック" pitchFamily="34" charset="-128"/>
              </a:rPr>
              <a:t>time complexity – </a:t>
            </a:r>
            <a:r>
              <a:rPr lang="en-US" sz="1800" i="1" dirty="0">
                <a:solidFill>
                  <a:schemeClr val="accent2"/>
                </a:solidFill>
                <a:ea typeface="ＭＳ Ｐゴシック" pitchFamily="34" charset="-128"/>
              </a:rPr>
              <a:t>As usual</a:t>
            </a:r>
            <a:r>
              <a:rPr lang="en-US" sz="1800" i="1" dirty="0">
                <a:ea typeface="ＭＳ Ｐゴシック" pitchFamily="34" charset="-128"/>
              </a:rPr>
              <a:t>!</a:t>
            </a:r>
          </a:p>
          <a:p>
            <a:pPr lvl="1"/>
            <a:r>
              <a:rPr lang="en-US" sz="1800" i="1" dirty="0">
                <a:ea typeface="ＭＳ Ｐゴシック" pitchFamily="34" charset="-128"/>
              </a:rPr>
              <a:t>O(</a:t>
            </a:r>
            <a:r>
              <a:rPr lang="en-US" sz="1800" i="1" dirty="0" err="1">
                <a:ea typeface="ＭＳ Ｐゴシック" pitchFamily="34" charset="-128"/>
              </a:rPr>
              <a:t>bm</a:t>
            </a:r>
            <a:r>
              <a:rPr lang="en-US" sz="1800" i="1" dirty="0">
                <a:ea typeface="ＭＳ Ｐゴシック" pitchFamily="34" charset="-128"/>
              </a:rPr>
              <a:t>) </a:t>
            </a:r>
            <a:r>
              <a:rPr lang="en-US" sz="1800" dirty="0">
                <a:ea typeface="ＭＳ Ｐゴシック" pitchFamily="34" charset="-128"/>
              </a:rPr>
              <a:t>space complexity</a:t>
            </a:r>
          </a:p>
          <a:p>
            <a:pPr lvl="1"/>
            <a:endParaRPr lang="en-US" sz="1800" dirty="0">
              <a:ea typeface="ＭＳ Ｐゴシック" pitchFamily="34" charset="-128"/>
            </a:endParaRPr>
          </a:p>
          <a:p>
            <a:r>
              <a:rPr lang="en-US" sz="2000" dirty="0">
                <a:ea typeface="ＭＳ Ｐゴシック" pitchFamily="34" charset="-128"/>
              </a:rPr>
              <a:t>Performance will depend on </a:t>
            </a:r>
          </a:p>
          <a:p>
            <a:pPr lvl="1"/>
            <a:r>
              <a:rPr lang="en-US" sz="1800" dirty="0">
                <a:ea typeface="ＭＳ Ｐゴシック" pitchFamily="34" charset="-128"/>
              </a:rPr>
              <a:t>the quality of the static evaluation function (expert knowledge)</a:t>
            </a:r>
          </a:p>
          <a:p>
            <a:pPr lvl="1"/>
            <a:r>
              <a:rPr lang="en-US" sz="1800" dirty="0">
                <a:ea typeface="ＭＳ Ｐゴシック" pitchFamily="34" charset="-128"/>
              </a:rPr>
              <a:t>depth of search (computing power and search algorithm)</a:t>
            </a:r>
          </a:p>
          <a:p>
            <a:pPr lvl="1"/>
            <a:endParaRPr lang="en-US" sz="1800" dirty="0">
              <a:ea typeface="ＭＳ Ｐゴシック" pitchFamily="34" charset="-128"/>
            </a:endParaRPr>
          </a:p>
          <a:p>
            <a:r>
              <a:rPr lang="en-US" sz="2000" dirty="0">
                <a:ea typeface="ＭＳ Ｐゴシック" pitchFamily="34" charset="-128"/>
              </a:rPr>
              <a:t>Differences from normal state space search</a:t>
            </a:r>
          </a:p>
          <a:p>
            <a:pPr lvl="1"/>
            <a:r>
              <a:rPr lang="en-US" sz="1800" dirty="0">
                <a:ea typeface="ＭＳ Ｐゴシック" pitchFamily="34" charset="-128"/>
              </a:rPr>
              <a:t>Looking to make </a:t>
            </a:r>
            <a:r>
              <a:rPr lang="en-US" sz="1800" i="1" dirty="0">
                <a:ea typeface="ＭＳ Ｐゴシック" pitchFamily="34" charset="-128"/>
              </a:rPr>
              <a:t>one</a:t>
            </a:r>
            <a:r>
              <a:rPr lang="en-US" sz="1800" dirty="0">
                <a:ea typeface="ＭＳ Ｐゴシック" pitchFamily="34" charset="-128"/>
              </a:rPr>
              <a:t> move only, despite deeper search</a:t>
            </a:r>
          </a:p>
          <a:p>
            <a:pPr lvl="1"/>
            <a:r>
              <a:rPr lang="en-US" sz="1800" dirty="0">
                <a:ea typeface="ＭＳ Ｐゴシック" pitchFamily="34" charset="-128"/>
              </a:rPr>
              <a:t>No cost on arcs – costs from backed-up static evaluation</a:t>
            </a:r>
          </a:p>
          <a:p>
            <a:pPr lvl="1"/>
            <a:r>
              <a:rPr lang="en-US" sz="1800" dirty="0">
                <a:ea typeface="ＭＳ Ｐゴシック" pitchFamily="34" charset="-128"/>
              </a:rPr>
              <a:t>MAX can’t be sure how MIN will respond to his moves</a:t>
            </a:r>
          </a:p>
          <a:p>
            <a:pPr lvl="1"/>
            <a:endParaRPr lang="en-US" sz="1800" dirty="0">
              <a:ea typeface="ＭＳ Ｐゴシック" pitchFamily="34" charset="-128"/>
            </a:endParaRPr>
          </a:p>
          <a:p>
            <a:r>
              <a:rPr lang="en-US" sz="2000" dirty="0">
                <a:ea typeface="ＭＳ Ｐゴシック" pitchFamily="34" charset="-128"/>
              </a:rPr>
              <a:t>Minimax forms the basis for other game tree search algorithms.</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Many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349617546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t>
            </a:r>
            <a:r>
              <a:rPr lang="en-US" sz="2800" dirty="0" smtClean="0"/>
              <a:t>an Amazon delivery drone</a:t>
            </a:r>
            <a:endParaRPr lang="en-US" sz="2800" dirty="0"/>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smtClean="0">
                <a:solidFill>
                  <a:schemeClr val="accent2"/>
                </a:solidFill>
              </a:rPr>
              <a:t>A</a:t>
            </a:r>
            <a:r>
              <a:rPr lang="en-US" b="0" dirty="0" smtClean="0"/>
              <a:t>ctuators</a:t>
            </a:r>
            <a:r>
              <a:rPr lang="en-US" dirty="0"/>
              <a:t>: </a:t>
            </a:r>
          </a:p>
          <a:p>
            <a:pPr marL="457200" lvl="1" indent="0">
              <a:buNone/>
            </a:pPr>
            <a:r>
              <a:rPr lang="en-US" dirty="0" smtClean="0"/>
              <a:t>- Propellers </a:t>
            </a:r>
            <a:r>
              <a:rPr lang="en-US" dirty="0"/>
              <a:t>and flight control system- Payload actuators: E.g. Arm/basket/claw for picking up, dropping off packages- Lights </a:t>
            </a:r>
            <a:r>
              <a:rPr lang="en-US"/>
              <a:t>or </a:t>
            </a:r>
            <a:r>
              <a:rPr lang="en-US" smtClean="0"/>
              <a:t>signals - </a:t>
            </a:r>
            <a:r>
              <a:rPr lang="en-US" dirty="0"/>
              <a:t>Mechanism to announce/verify  delivery- Device for delivering packages to </a:t>
            </a:r>
            <a:r>
              <a:rPr lang="en-US" dirty="0" smtClean="0"/>
              <a:t>customers</a:t>
            </a:r>
          </a:p>
          <a:p>
            <a:pPr marL="57150" indent="0">
              <a:buNone/>
            </a:pPr>
            <a:r>
              <a:rPr lang="en-US" sz="3200" i="1" dirty="0" smtClean="0">
                <a:solidFill>
                  <a:schemeClr val="accent2"/>
                </a:solidFill>
              </a:rPr>
              <a:t>S</a:t>
            </a:r>
            <a:r>
              <a:rPr lang="en-US" b="0" dirty="0" smtClean="0"/>
              <a:t>ensors</a:t>
            </a:r>
            <a:r>
              <a:rPr lang="en-US" dirty="0"/>
              <a:t>: </a:t>
            </a:r>
          </a:p>
          <a:p>
            <a:pPr lvl="1"/>
            <a:r>
              <a:rPr lang="en-US" smtClean="0"/>
              <a:t>GPS - </a:t>
            </a:r>
            <a:r>
              <a:rPr lang="en-US" dirty="0"/>
              <a:t>radar/Lidar- altitude sensor- weather sensors (barometer, </a:t>
            </a:r>
            <a:r>
              <a:rPr lang="en-US" err="1"/>
              <a:t>etc</a:t>
            </a:r>
            <a:r>
              <a:rPr lang="en-US" smtClean="0"/>
              <a:t>). - </a:t>
            </a:r>
            <a:r>
              <a:rPr lang="en-US" dirty="0"/>
              <a:t>gyroscope- </a:t>
            </a:r>
            <a:r>
              <a:rPr lang="en-US" dirty="0" err="1"/>
              <a:t>accelorometer</a:t>
            </a:r>
            <a:r>
              <a:rPr lang="en-US" dirty="0"/>
              <a:t>- camera- rotor </a:t>
            </a:r>
            <a:r>
              <a:rPr lang="en-US" dirty="0" err="1"/>
              <a:t>senors</a:t>
            </a:r>
            <a:r>
              <a:rPr lang="en-US" dirty="0"/>
              <a:t>- weight sensor to recognize package</a:t>
            </a:r>
            <a:endParaRPr lang="en-US" b="1" i="1" dirty="0"/>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a:t>
            </a:r>
            <a:r>
              <a:rPr lang="en-US"/>
              <a:t>to </a:t>
            </a:r>
            <a:r>
              <a:rPr lang="en-US" smtClean="0"/>
              <a:t>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7524595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40</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200" y="3706813"/>
            <a:ext cx="4038600" cy="2100262"/>
          </a:xfrm>
          <a:prstGeom prst="rect">
            <a:avLst/>
          </a:prstGeom>
          <a:noFill/>
          <a:ln w="9525">
            <a:noFill/>
            <a:miter lim="800000"/>
            <a:headEnd/>
            <a:tailEnd/>
          </a:ln>
        </p:spPr>
        <p:txBody>
          <a:bodyPr>
            <a:spAutoFit/>
          </a:bodyPr>
          <a:lstStyle/>
          <a:p>
            <a:pPr marL="234950" indent="-234950">
              <a:spcBef>
                <a:spcPct val="50000"/>
              </a:spcBef>
              <a:buFontTx/>
              <a:buChar char="•"/>
            </a:pPr>
            <a:r>
              <a:rPr lang="en-US">
                <a:solidFill>
                  <a:srgbClr val="FF0000"/>
                </a:solidFill>
                <a:latin typeface="Arial" pitchFamily="34" charset="0"/>
              </a:rPr>
              <a:t>We don’t need to compute the value at this node.</a:t>
            </a:r>
            <a:endParaRPr lang="en-US">
              <a:latin typeface="Arial" pitchFamily="34" charset="0"/>
            </a:endParaRPr>
          </a:p>
          <a:p>
            <a:pPr marL="234950" indent="-234950">
              <a:spcBef>
                <a:spcPct val="50000"/>
              </a:spcBef>
              <a:buFontTx/>
              <a:buChar char="•"/>
            </a:pPr>
            <a:r>
              <a:rPr lang="en-US">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56942295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41</a:t>
            </a:fld>
            <a:endParaRPr lang="en-US"/>
          </a:p>
        </p:txBody>
      </p:sp>
    </p:spTree>
    <p:extLst>
      <p:ext uri="{BB962C8B-B14F-4D97-AF65-F5344CB8AC3E}">
        <p14:creationId xmlns:p14="http://schemas.microsoft.com/office/powerpoint/2010/main" val="273747890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43450" y="3143250"/>
            <a:ext cx="4057650" cy="23431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342900" y="3143250"/>
            <a:ext cx="4057650" cy="23431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4857750" y="3371850"/>
            <a:ext cx="400050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a:lnSpc>
                <a:spcPct val="80000"/>
              </a:lnSpc>
              <a:spcBef>
                <a:spcPts val="900"/>
              </a:spcBef>
              <a:buClr>
                <a:schemeClr val="accent2"/>
              </a:buClr>
            </a:pPr>
            <a:r>
              <a:rPr lang="en-US" sz="1800" kern="0" dirty="0">
                <a:solidFill>
                  <a:srgbClr val="C00000"/>
                </a:solidFill>
                <a:latin typeface="Calibri" pitchFamily="34" charset="0"/>
                <a:cs typeface="+mn-cs"/>
              </a:rPr>
              <a:t>def min-value(state</a:t>
            </a:r>
            <a:r>
              <a:rPr lang="en-US" sz="1800" kern="0" dirty="0">
                <a:solidFill>
                  <a:srgbClr val="C00000"/>
                </a:solidFill>
                <a:latin typeface="Calibri" pitchFamily="34" charset="0"/>
              </a:rPr>
              <a:t> , </a:t>
            </a:r>
            <a:r>
              <a:rPr lang="el-GR" sz="1800" kern="0" dirty="0">
                <a:solidFill>
                  <a:srgbClr val="C00000"/>
                </a:solidFill>
                <a:latin typeface="Calibri" pitchFamily="34" charset="0"/>
              </a:rPr>
              <a:t>α</a:t>
            </a:r>
            <a:r>
              <a:rPr lang="en-US" sz="1800" kern="0" dirty="0">
                <a:solidFill>
                  <a:srgbClr val="C00000"/>
                </a:solidFill>
                <a:latin typeface="Calibri" pitchFamily="34" charset="0"/>
              </a:rPr>
              <a:t>, </a:t>
            </a:r>
            <a:r>
              <a:rPr lang="el-GR" sz="1800" kern="0" dirty="0">
                <a:solidFill>
                  <a:srgbClr val="C00000"/>
                </a:solidFill>
                <a:latin typeface="Calibri" pitchFamily="34" charset="0"/>
              </a:rPr>
              <a:t>β</a:t>
            </a:r>
            <a:r>
              <a:rPr lang="en-US" sz="1800" kern="0" dirty="0">
                <a:solidFill>
                  <a:srgbClr val="C0000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min(v,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p>
          <a:p>
            <a:pPr marL="857207" lvl="2" indent="-171442">
              <a:lnSpc>
                <a:spcPct val="80000"/>
              </a:lnSpc>
              <a:spcBef>
                <a:spcPct val="20000"/>
              </a:spcBef>
              <a:buClr>
                <a:schemeClr val="accent2"/>
              </a:buClr>
            </a:pPr>
            <a:r>
              <a:rPr lang="en-US" sz="1800" kern="0" dirty="0">
                <a:latin typeface="Calibri" pitchFamily="34" charset="0"/>
              </a:rPr>
              <a:t>if v ≤ </a:t>
            </a:r>
            <a:r>
              <a:rPr lang="el-GR" sz="1800" kern="0" dirty="0">
                <a:latin typeface="Calibri" pitchFamily="34" charset="0"/>
              </a:rPr>
              <a:t>α</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β </a:t>
            </a:r>
            <a:r>
              <a:rPr lang="en-US" sz="1800" kern="0" dirty="0">
                <a:latin typeface="Calibri" pitchFamily="34" charset="0"/>
              </a:rPr>
              <a:t>= min(</a:t>
            </a:r>
            <a:r>
              <a:rPr lang="el-GR" sz="1800" kern="0" dirty="0">
                <a:latin typeface="Calibri" pitchFamily="34" charset="0"/>
              </a:rPr>
              <a:t>β</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457200" y="31432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a:lnSpc>
                <a:spcPct val="80000"/>
              </a:lnSpc>
              <a:spcBef>
                <a:spcPts val="900"/>
              </a:spcBef>
              <a:buClr>
                <a:schemeClr val="accent2"/>
              </a:buClr>
            </a:pPr>
            <a:r>
              <a:rPr lang="en-US" sz="1800" kern="0" dirty="0">
                <a:solidFill>
                  <a:srgbClr val="0066CC"/>
                </a:solidFill>
                <a:latin typeface="Calibri" pitchFamily="34" charset="0"/>
                <a:cs typeface="+mn-cs"/>
              </a:rPr>
              <a:t>def max-value(state, </a:t>
            </a:r>
            <a:r>
              <a:rPr lang="el-GR" sz="1800" kern="0" dirty="0">
                <a:solidFill>
                  <a:srgbClr val="0066CC"/>
                </a:solidFill>
                <a:latin typeface="Calibri" pitchFamily="34" charset="0"/>
              </a:rPr>
              <a:t>α</a:t>
            </a:r>
            <a:r>
              <a:rPr lang="en-US" sz="1800" kern="0" dirty="0">
                <a:solidFill>
                  <a:srgbClr val="0066CC"/>
                </a:solidFill>
                <a:latin typeface="Calibri" pitchFamily="34" charset="0"/>
              </a:rPr>
              <a:t>, </a:t>
            </a:r>
            <a:r>
              <a:rPr lang="el-GR" sz="1800" kern="0" dirty="0">
                <a:solidFill>
                  <a:srgbClr val="0066CC"/>
                </a:solidFill>
                <a:latin typeface="Calibri" pitchFamily="34" charset="0"/>
              </a:rPr>
              <a:t>β</a:t>
            </a:r>
            <a:r>
              <a:rPr lang="en-US" sz="1800" kern="0" dirty="0">
                <a:solidFill>
                  <a:srgbClr val="0066CC"/>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max(v,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endParaRPr lang="en-US" sz="1800" kern="0" dirty="0">
              <a:solidFill>
                <a:srgbClr val="7030A0"/>
              </a:solidFill>
              <a:latin typeface="Calibri" pitchFamily="34" charset="0"/>
            </a:endParaRP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if v ≥ </a:t>
            </a:r>
            <a:r>
              <a:rPr lang="el-GR" sz="1800" kern="0" dirty="0">
                <a:latin typeface="Calibri" pitchFamily="34" charset="0"/>
              </a:rPr>
              <a:t>β</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α</a:t>
            </a:r>
            <a:r>
              <a:rPr lang="en-US" sz="1800" kern="0" dirty="0">
                <a:latin typeface="Calibri" pitchFamily="34" charset="0"/>
              </a:rPr>
              <a:t> = max(</a:t>
            </a:r>
            <a:r>
              <a:rPr lang="el-GR" sz="1800" kern="0" dirty="0">
                <a:latin typeface="Calibri" pitchFamily="34" charset="0"/>
              </a:rPr>
              <a:t>α</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Rounded Rectangle 13"/>
          <p:cNvSpPr/>
          <p:nvPr/>
        </p:nvSpPr>
        <p:spPr>
          <a:xfrm>
            <a:off x="2628900" y="2000250"/>
            <a:ext cx="3829050" cy="8001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2"/>
          <p:cNvSpPr>
            <a:spLocks noGrp="1"/>
          </p:cNvSpPr>
          <p:nvPr>
            <p:ph idx="1"/>
          </p:nvPr>
        </p:nvSpPr>
        <p:spPr>
          <a:xfrm>
            <a:off x="0" y="2114550"/>
            <a:ext cx="8801100" cy="1085850"/>
          </a:xfrm>
        </p:spPr>
        <p:txBody>
          <a:bodyPr/>
          <a:lstStyle/>
          <a:p>
            <a:pPr lvl="1" algn="ctr">
              <a:lnSpc>
                <a:spcPct val="80000"/>
              </a:lnSpc>
              <a:buNone/>
            </a:pPr>
            <a:r>
              <a:rPr lang="el-GR" sz="1800" dirty="0">
                <a:solidFill>
                  <a:srgbClr val="0066CC"/>
                </a:solidFill>
              </a:rPr>
              <a:t>α</a:t>
            </a:r>
            <a:r>
              <a:rPr lang="en-US" sz="1800" dirty="0">
                <a:solidFill>
                  <a:srgbClr val="0066CC"/>
                </a:solidFill>
              </a:rPr>
              <a:t>: </a:t>
            </a:r>
            <a:r>
              <a:rPr lang="en-US" sz="1800" dirty="0">
                <a:solidFill>
                  <a:srgbClr val="0070C0"/>
                </a:solidFill>
              </a:rPr>
              <a:t>MAX’s best option on path to root</a:t>
            </a:r>
          </a:p>
          <a:p>
            <a:pPr lvl="1" algn="ctr">
              <a:lnSpc>
                <a:spcPct val="80000"/>
              </a:lnSpc>
              <a:buNone/>
            </a:pPr>
            <a:r>
              <a:rPr lang="el-GR" sz="1800" dirty="0">
                <a:solidFill>
                  <a:srgbClr val="C00000"/>
                </a:solidFill>
              </a:rPr>
              <a:t>β</a:t>
            </a:r>
            <a:r>
              <a:rPr lang="en-US" sz="1800" dirty="0">
                <a:solidFill>
                  <a:srgbClr val="C00000"/>
                </a:solidFill>
              </a:rPr>
              <a:t>:</a:t>
            </a:r>
            <a:r>
              <a:rPr lang="el-GR" sz="1800" dirty="0">
                <a:solidFill>
                  <a:srgbClr val="C00000"/>
                </a:solidFill>
              </a:rPr>
              <a:t> </a:t>
            </a:r>
            <a:r>
              <a:rPr lang="en-US" sz="1800" dirty="0">
                <a:solidFill>
                  <a:srgbClr val="C00000"/>
                </a:solidFill>
              </a:rPr>
              <a:t>MIN’s best option on path to root</a:t>
            </a:r>
          </a:p>
        </p:txBody>
      </p:sp>
    </p:spTree>
    <p:extLst>
      <p:ext uri="{BB962C8B-B14F-4D97-AF65-F5344CB8AC3E}">
        <p14:creationId xmlns:p14="http://schemas.microsoft.com/office/powerpoint/2010/main" val="11369412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1800" dirty="0"/>
              <a:t>This pruning has </a:t>
            </a:r>
            <a:r>
              <a:rPr lang="en-US" sz="1800" dirty="0">
                <a:solidFill>
                  <a:srgbClr val="CC0000"/>
                </a:solidFill>
              </a:rPr>
              <a:t>no effect</a:t>
            </a:r>
            <a:r>
              <a:rPr lang="en-US" sz="1800" dirty="0"/>
              <a:t> on </a:t>
            </a:r>
            <a:r>
              <a:rPr lang="en-US" sz="1800" dirty="0" err="1"/>
              <a:t>minimax</a:t>
            </a:r>
            <a:r>
              <a:rPr lang="en-US" sz="1800" dirty="0"/>
              <a:t> value computed for the root!</a:t>
            </a:r>
          </a:p>
          <a:p>
            <a:pPr lvl="1" eaLnBrk="1" hangingPunct="1">
              <a:lnSpc>
                <a:spcPct val="90000"/>
              </a:lnSpc>
            </a:pPr>
            <a:endParaRPr lang="en-US" sz="1500" dirty="0"/>
          </a:p>
          <a:p>
            <a:pPr eaLnBrk="1" hangingPunct="1">
              <a:lnSpc>
                <a:spcPct val="90000"/>
              </a:lnSpc>
            </a:pPr>
            <a:r>
              <a:rPr lang="en-US" sz="1800" dirty="0"/>
              <a:t>Values of intermediate nodes might be wrong</a:t>
            </a:r>
          </a:p>
          <a:p>
            <a:pPr lvl="1" eaLnBrk="1" hangingPunct="1">
              <a:lnSpc>
                <a:spcPct val="90000"/>
              </a:lnSpc>
            </a:pPr>
            <a:r>
              <a:rPr lang="en-US" sz="1500" dirty="0"/>
              <a:t>Important: children of the root may have the wrong value</a:t>
            </a:r>
          </a:p>
          <a:p>
            <a:pPr lvl="1" eaLnBrk="1" hangingPunct="1">
              <a:lnSpc>
                <a:spcPct val="90000"/>
              </a:lnSpc>
            </a:pPr>
            <a:r>
              <a:rPr lang="en-US" sz="1500" dirty="0"/>
              <a:t>So the most naïve version won’t let you do action selection</a:t>
            </a:r>
          </a:p>
          <a:p>
            <a:pPr lvl="1" eaLnBrk="1" hangingPunct="1">
              <a:lnSpc>
                <a:spcPct val="90000"/>
              </a:lnSpc>
            </a:pPr>
            <a:endParaRPr lang="en-US" sz="1500" dirty="0"/>
          </a:p>
          <a:p>
            <a:pPr eaLnBrk="1" hangingPunct="1">
              <a:lnSpc>
                <a:spcPct val="90000"/>
              </a:lnSpc>
            </a:pPr>
            <a:r>
              <a:rPr lang="en-US" sz="1800" dirty="0"/>
              <a:t>Good child ordering improves effectiveness of pruning</a:t>
            </a:r>
          </a:p>
          <a:p>
            <a:pPr lvl="1" eaLnBrk="1" hangingPunct="1">
              <a:lnSpc>
                <a:spcPct val="90000"/>
              </a:lnSpc>
            </a:pPr>
            <a:endParaRPr lang="en-US" sz="1500" dirty="0"/>
          </a:p>
          <a:p>
            <a:pPr eaLnBrk="1" hangingPunct="1">
              <a:lnSpc>
                <a:spcPct val="90000"/>
              </a:lnSpc>
            </a:pPr>
            <a:r>
              <a:rPr lang="en-US" sz="1800" dirty="0"/>
              <a:t>With “perfect ordering”:</a:t>
            </a:r>
          </a:p>
          <a:p>
            <a:pPr lvl="1" eaLnBrk="1" hangingPunct="1">
              <a:lnSpc>
                <a:spcPct val="90000"/>
              </a:lnSpc>
            </a:pPr>
            <a:r>
              <a:rPr lang="en-US" sz="1500" dirty="0"/>
              <a:t>Time complexity drops to O(</a:t>
            </a:r>
            <a:r>
              <a:rPr lang="en-US" sz="1500" dirty="0" err="1"/>
              <a:t>b</a:t>
            </a:r>
            <a:r>
              <a:rPr lang="en-US" sz="1500" baseline="30000" dirty="0" err="1"/>
              <a:t>m</a:t>
            </a:r>
            <a:r>
              <a:rPr lang="en-US" sz="1500" baseline="30000" dirty="0"/>
              <a:t>/2</a:t>
            </a:r>
            <a:r>
              <a:rPr lang="en-US" sz="1500" dirty="0"/>
              <a:t>)</a:t>
            </a:r>
          </a:p>
          <a:p>
            <a:pPr lvl="1" eaLnBrk="1" hangingPunct="1">
              <a:lnSpc>
                <a:spcPct val="90000"/>
              </a:lnSpc>
            </a:pPr>
            <a:r>
              <a:rPr lang="en-US" sz="1500" dirty="0"/>
              <a:t>Doubles solvable depth!</a:t>
            </a:r>
          </a:p>
          <a:p>
            <a:pPr lvl="1" eaLnBrk="1" hangingPunct="1">
              <a:lnSpc>
                <a:spcPct val="90000"/>
              </a:lnSpc>
            </a:pPr>
            <a:r>
              <a:rPr lang="en-US" sz="1500" dirty="0"/>
              <a:t>Full search of, e.g. chess, is still hopeless…</a:t>
            </a:r>
          </a:p>
          <a:p>
            <a:pPr lvl="1" eaLnBrk="1" hangingPunct="1">
              <a:lnSpc>
                <a:spcPct val="90000"/>
              </a:lnSpc>
            </a:pPr>
            <a:endParaRPr lang="en-US" sz="1500" dirty="0"/>
          </a:p>
          <a:p>
            <a:pPr eaLnBrk="1" hangingPunct="1">
              <a:lnSpc>
                <a:spcPct val="90000"/>
              </a:lnSpc>
            </a:pPr>
            <a:r>
              <a:rPr lang="en-US" sz="1800" dirty="0"/>
              <a:t>This is a simple example of </a:t>
            </a:r>
            <a:r>
              <a:rPr lang="en-US" sz="1800" dirty="0" err="1">
                <a:solidFill>
                  <a:srgbClr val="CC0000"/>
                </a:solidFill>
              </a:rPr>
              <a:t>metareasoning</a:t>
            </a:r>
            <a:r>
              <a:rPr lang="en-US" sz="1800" dirty="0">
                <a:solidFill>
                  <a:srgbClr val="CC0000"/>
                </a:solidFill>
              </a:rPr>
              <a:t> </a:t>
            </a:r>
            <a:r>
              <a:rPr lang="en-US" sz="1800" dirty="0"/>
              <a:t>(computing about what to compute)</a:t>
            </a:r>
          </a:p>
        </p:txBody>
      </p:sp>
      <p:sp>
        <p:nvSpPr>
          <p:cNvPr id="6" name="AutoShape 5"/>
          <p:cNvSpPr>
            <a:spLocks noChangeArrowheads="1"/>
          </p:cNvSpPr>
          <p:nvPr/>
        </p:nvSpPr>
        <p:spPr bwMode="auto">
          <a:xfrm>
            <a:off x="7143750" y="268605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p>
        </p:txBody>
      </p:sp>
      <p:sp>
        <p:nvSpPr>
          <p:cNvPr id="7" name="AutoShape 6"/>
          <p:cNvSpPr>
            <a:spLocks noChangeArrowheads="1"/>
          </p:cNvSpPr>
          <p:nvPr/>
        </p:nvSpPr>
        <p:spPr bwMode="auto">
          <a:xfrm rot="10800000">
            <a:off x="6572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8" name="AutoShape 7"/>
          <p:cNvSpPr>
            <a:spLocks noChangeArrowheads="1"/>
          </p:cNvSpPr>
          <p:nvPr/>
        </p:nvSpPr>
        <p:spPr bwMode="auto">
          <a:xfrm rot="10800000">
            <a:off x="7715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9" name="Rectangle 8"/>
          <p:cNvSpPr>
            <a:spLocks noChangeArrowheads="1"/>
          </p:cNvSpPr>
          <p:nvPr/>
        </p:nvSpPr>
        <p:spPr bwMode="auto">
          <a:xfrm>
            <a:off x="657225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1" name="Rectangle 10"/>
          <p:cNvSpPr>
            <a:spLocks noChangeArrowheads="1"/>
          </p:cNvSpPr>
          <p:nvPr/>
        </p:nvSpPr>
        <p:spPr bwMode="auto">
          <a:xfrm>
            <a:off x="74295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endParaRPr lang="en-US" sz="1800" dirty="0"/>
          </a:p>
        </p:txBody>
      </p:sp>
      <p:sp>
        <p:nvSpPr>
          <p:cNvPr id="12" name="Rectangle 11"/>
          <p:cNvSpPr>
            <a:spLocks noChangeArrowheads="1"/>
          </p:cNvSpPr>
          <p:nvPr/>
        </p:nvSpPr>
        <p:spPr bwMode="auto">
          <a:xfrm>
            <a:off x="80010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0</a:t>
            </a:r>
            <a:endParaRPr lang="en-US" sz="1800" dirty="0"/>
          </a:p>
        </p:txBody>
      </p:sp>
      <p:cxnSp>
        <p:nvCxnSpPr>
          <p:cNvPr id="13" name="AutoShape 12"/>
          <p:cNvCxnSpPr>
            <a:cxnSpLocks noChangeShapeType="1"/>
            <a:stCxn id="6" idx="3"/>
            <a:endCxn id="7" idx="3"/>
          </p:cNvCxnSpPr>
          <p:nvPr/>
        </p:nvCxnSpPr>
        <p:spPr bwMode="auto">
          <a:xfrm flipH="1">
            <a:off x="6715125" y="2914650"/>
            <a:ext cx="571500" cy="51435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286625" y="2914650"/>
            <a:ext cx="571500" cy="51435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715125" y="3657600"/>
            <a:ext cx="0" cy="74295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7572375" y="3657600"/>
            <a:ext cx="285750" cy="74295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7858125" y="3657600"/>
            <a:ext cx="285750" cy="74295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653509" y="2650419"/>
            <a:ext cx="804691" cy="369332"/>
          </a:xfrm>
          <a:prstGeom prst="rect">
            <a:avLst/>
          </a:prstGeom>
          <a:noFill/>
          <a:ln w="12700">
            <a:noFill/>
            <a:miter lim="800000"/>
            <a:headEnd/>
            <a:tailEnd/>
          </a:ln>
        </p:spPr>
        <p:txBody>
          <a:bodyPr wrap="square" anchor="ctr">
            <a:spAutoFit/>
          </a:bodyPr>
          <a:lstStyle/>
          <a:p>
            <a:pPr algn="ctr">
              <a:spcBef>
                <a:spcPct val="50000"/>
              </a:spcBef>
            </a:pPr>
            <a:r>
              <a:rPr lang="en-US" sz="1800" b="1"/>
              <a:t>max</a:t>
            </a:r>
          </a:p>
        </p:txBody>
      </p:sp>
      <p:sp>
        <p:nvSpPr>
          <p:cNvPr id="20" name="Text Box 19"/>
          <p:cNvSpPr txBox="1">
            <a:spLocks noChangeArrowheads="1"/>
          </p:cNvSpPr>
          <p:nvPr/>
        </p:nvSpPr>
        <p:spPr bwMode="auto">
          <a:xfrm>
            <a:off x="8058151" y="3324701"/>
            <a:ext cx="685799" cy="369332"/>
          </a:xfrm>
          <a:prstGeom prst="rect">
            <a:avLst/>
          </a:prstGeom>
          <a:noFill/>
          <a:ln w="12700">
            <a:noFill/>
            <a:miter lim="800000"/>
            <a:headEnd/>
            <a:tailEnd/>
          </a:ln>
        </p:spPr>
        <p:txBody>
          <a:bodyPr wrap="square" anchor="ctr">
            <a:spAutoFit/>
          </a:bodyPr>
          <a:lstStyle/>
          <a:p>
            <a:pPr algn="ctr">
              <a:spcBef>
                <a:spcPct val="50000"/>
              </a:spcBef>
            </a:pPr>
            <a:r>
              <a:rPr lang="en-US" sz="1800" b="1"/>
              <a:t>min</a:t>
            </a:r>
          </a:p>
        </p:txBody>
      </p:sp>
    </p:spTree>
    <p:extLst>
      <p:ext uri="{BB962C8B-B14F-4D97-AF65-F5344CB8AC3E}">
        <p14:creationId xmlns:p14="http://schemas.microsoft.com/office/powerpoint/2010/main" val="1153401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44</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25891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it is clear that the current node is a dead end</a:t>
            </a:r>
          </a:p>
          <a:p>
            <a:pPr eaLnBrk="1" hangingPunct="1"/>
            <a:endParaRPr lang="en-US" altLang="en-US" dirty="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45</a:t>
            </a:fld>
            <a:endParaRPr lang="en-US"/>
          </a:p>
        </p:txBody>
      </p:sp>
    </p:spTree>
    <p:extLst>
      <p:ext uri="{BB962C8B-B14F-4D97-AF65-F5344CB8AC3E}">
        <p14:creationId xmlns:p14="http://schemas.microsoft.com/office/powerpoint/2010/main" val="29363371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Games and Adversarial Search II</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srcRect/>
          <a:stretch>
            <a:fillRect/>
          </a:stretch>
        </p:blipFill>
        <p:spPr bwMode="auto">
          <a:xfrm>
            <a:off x="4800600" y="2895600"/>
            <a:ext cx="3872646" cy="3376613"/>
          </a:xfrm>
          <a:prstGeom prst="rect">
            <a:avLst/>
          </a:prstGeom>
          <a:noFill/>
          <a:ln w="9525">
            <a:noFill/>
            <a:miter lim="800000"/>
            <a:headEnd/>
            <a:tailEnd/>
          </a:ln>
        </p:spPr>
      </p:pic>
    </p:spTree>
    <p:extLst>
      <p:ext uri="{BB962C8B-B14F-4D97-AF65-F5344CB8AC3E}">
        <p14:creationId xmlns:p14="http://schemas.microsoft.com/office/powerpoint/2010/main" val="208643534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Some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12863379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48</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Review: The Minimax Rule</a:t>
            </a:r>
          </a:p>
        </p:txBody>
      </p:sp>
      <p:sp>
        <p:nvSpPr>
          <p:cNvPr id="16389" name="Text Box 3"/>
          <p:cNvSpPr txBox="1">
            <a:spLocks noChangeArrowheads="1"/>
          </p:cNvSpPr>
          <p:nvPr/>
        </p:nvSpPr>
        <p:spPr bwMode="auto">
          <a:xfrm>
            <a:off x="990600" y="1371600"/>
            <a:ext cx="7734300" cy="5224507"/>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pPr lvl="1">
              <a:spcAft>
                <a:spcPts val="600"/>
              </a:spcAft>
            </a:pPr>
            <a:endParaRPr lang="en-US" sz="1050" i="1" dirty="0">
              <a:solidFill>
                <a:srgbClr val="0000FF"/>
              </a:solidFill>
              <a:effectLst>
                <a:outerShdw blurRad="38100" dist="38100" dir="2700000" algn="tl">
                  <a:srgbClr val="000000">
                    <a:alpha val="43137"/>
                  </a:srgbClr>
                </a:outerShdw>
              </a:effectLst>
              <a:latin typeface="Arial" pitchFamily="34" charset="0"/>
            </a:endParaRPr>
          </a:p>
          <a:p>
            <a:pPr marL="457200" indent="-457200">
              <a:spcBef>
                <a:spcPts val="600"/>
              </a:spcBef>
              <a:buFontTx/>
              <a:buAutoNum type="arabicPeriod"/>
            </a:pPr>
            <a:r>
              <a:rPr lang="en-US" sz="2000" b="1" dirty="0">
                <a:latin typeface="Arial" pitchFamily="34" charset="0"/>
              </a:rPr>
              <a:t>Start with the current position as a MAX node.</a:t>
            </a:r>
            <a:endParaRPr lang="en-US" sz="500" b="1" dirty="0">
              <a:latin typeface="Arial" pitchFamily="34" charset="0"/>
            </a:endParaRPr>
          </a:p>
          <a:p>
            <a:pPr marL="457200" indent="-457200">
              <a:spcBef>
                <a:spcPts val="600"/>
              </a:spcBef>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endParaRPr lang="en-US" sz="1100" b="1" dirty="0">
              <a:latin typeface="Arial" pitchFamily="34" charset="0"/>
            </a:endParaRPr>
          </a:p>
          <a:p>
            <a:pPr marL="457200" indent="-457200">
              <a:spcBef>
                <a:spcPts val="600"/>
              </a:spcBef>
              <a:buFontTx/>
              <a:buAutoNum type="arabicPeriod"/>
            </a:pPr>
            <a:r>
              <a:rPr lang="en-US" sz="2000" b="1" dirty="0">
                <a:latin typeface="Arial" pitchFamily="34" charset="0"/>
              </a:rPr>
              <a:t>Apply the evaluation function to all leaf positions.</a:t>
            </a:r>
          </a:p>
          <a:p>
            <a:pPr marL="457200" indent="-457200">
              <a:spcBef>
                <a:spcPts val="600"/>
              </a:spcBef>
              <a:buFontTx/>
              <a:buAutoNum type="arabicPeriod"/>
            </a:pPr>
            <a:r>
              <a:rPr lang="en-US" sz="2000" b="1" dirty="0">
                <a:latin typeface="Arial" pitchFamily="34" charset="0"/>
              </a:rPr>
              <a:t>Calculate back-up values bottom-up</a:t>
            </a:r>
            <a:r>
              <a:rPr lang="en-US" sz="2000" dirty="0">
                <a:latin typeface="Arial" pitchFamily="34" charset="0"/>
              </a:rPr>
              <a:t>:</a:t>
            </a: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return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endParaRPr lang="en-US" sz="2000" dirty="0">
              <a:latin typeface="Arial" pitchFamily="34" charset="0"/>
            </a:endParaRP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return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endParaRPr lang="en-US" sz="2000" b="1" dirty="0">
              <a:latin typeface="Arial" pitchFamily="34" charset="0"/>
            </a:endParaRPr>
          </a:p>
          <a:p>
            <a:pPr marL="457200" indent="-457200">
              <a:spcBef>
                <a:spcPts val="600"/>
              </a:spcBef>
              <a:buFontTx/>
              <a:buAutoNum type="arabicPeriod"/>
            </a:pPr>
            <a:r>
              <a:rPr lang="en-US" sz="2000" b="1" dirty="0">
                <a:latin typeface="Arial" pitchFamily="34" charset="0"/>
              </a:rPr>
              <a:t>Pick the move assigned to MAX at the root</a:t>
            </a:r>
          </a:p>
          <a:p>
            <a:pPr marL="457200" indent="-457200">
              <a:spcBef>
                <a:spcPts val="600"/>
              </a:spcBef>
              <a:buFontTx/>
              <a:buAutoNum type="arabicPeriod"/>
            </a:pPr>
            <a:r>
              <a:rPr lang="en-US" sz="2000" b="1" dirty="0">
                <a:latin typeface="Arial" pitchFamily="34" charset="0"/>
              </a:rPr>
              <a:t>Wait for MIN to respond and REPEAT FROM 1</a:t>
            </a:r>
          </a:p>
          <a:p>
            <a:pPr marL="457200" indent="-457200">
              <a:spcAft>
                <a:spcPts val="600"/>
              </a:spcAft>
              <a:buFontTx/>
              <a:buChar char="•"/>
            </a:pPr>
            <a:endParaRPr lang="en-US" sz="2000" i="1" dirty="0">
              <a:solidFill>
                <a:srgbClr val="0000FF"/>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151623706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49</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
        <p:nvSpPr>
          <p:cNvPr id="13" name="Oval 12"/>
          <p:cNvSpPr/>
          <p:nvPr/>
        </p:nvSpPr>
        <p:spPr bwMode="auto">
          <a:xfrm>
            <a:off x="3339860" y="19683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4" name="Oval 103"/>
          <p:cNvSpPr/>
          <p:nvPr/>
        </p:nvSpPr>
        <p:spPr bwMode="auto">
          <a:xfrm>
            <a:off x="6133484" y="12532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5" name="Oval 104"/>
          <p:cNvSpPr/>
          <p:nvPr/>
        </p:nvSpPr>
        <p:spPr bwMode="auto">
          <a:xfrm>
            <a:off x="1929937" y="3000134"/>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4" name="TextBox 13"/>
          <p:cNvSpPr txBox="1"/>
          <p:nvPr/>
        </p:nvSpPr>
        <p:spPr bwMode="auto">
          <a:xfrm>
            <a:off x="82101" y="5506316"/>
            <a:ext cx="4734425" cy="759554"/>
          </a:xfrm>
          <a:prstGeom prst="rect">
            <a:avLst/>
          </a:prstGeom>
          <a:solidFill>
            <a:schemeClr val="accent2">
              <a:lumMod val="60000"/>
              <a:lumOff val="40000"/>
            </a:schemeClr>
          </a:solidFill>
          <a:ln w="9525">
            <a:noFill/>
            <a:round/>
            <a:headEnd/>
            <a:tailEnd/>
          </a:ln>
        </p:spPr>
        <p:txBody>
          <a:bodyPr wrap="square" lIns="81647" tIns="40824" rIns="81647" bIns="40824" rtlCol="0">
            <a:spAutoFit/>
          </a:bodyPr>
          <a:lstStyle/>
          <a:p>
            <a:pPr algn="ct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2200" i="1" dirty="0">
                <a:solidFill>
                  <a:schemeClr val="bg1"/>
                </a:solidFill>
                <a:latin typeface="+mn-lt"/>
              </a:rPr>
              <a:t>New point: </a:t>
            </a:r>
            <a:br>
              <a:rPr lang="en-US" sz="2200" i="1" dirty="0">
                <a:solidFill>
                  <a:schemeClr val="bg1"/>
                </a:solidFill>
                <a:latin typeface="+mn-lt"/>
              </a:rPr>
            </a:br>
            <a:r>
              <a:rPr lang="en-US" sz="2200" i="1" dirty="0">
                <a:solidFill>
                  <a:schemeClr val="bg1"/>
                </a:solidFill>
                <a:latin typeface="+mn-lt"/>
              </a:rPr>
              <a:t> Actually calculated by DFS</a:t>
            </a:r>
            <a:r>
              <a:rPr lang="en-US" sz="2200" dirty="0">
                <a:solidFill>
                  <a:schemeClr val="bg1"/>
                </a:solidFill>
              </a:rPr>
              <a:t>!</a:t>
            </a:r>
          </a:p>
        </p:txBody>
      </p:sp>
    </p:spTree>
    <p:extLst>
      <p:ext uri="{BB962C8B-B14F-4D97-AF65-F5344CB8AC3E}">
        <p14:creationId xmlns:p14="http://schemas.microsoft.com/office/powerpoint/2010/main" val="108688930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Game-playing AIs: Games and </a:t>
            </a:r>
            <a:br>
              <a:rPr lang="en-US" dirty="0">
                <a:ea typeface="ＭＳ Ｐゴシック" pitchFamily="34" charset="-128"/>
              </a:rPr>
            </a:br>
            <a:r>
              <a:rPr lang="en-US" dirty="0">
                <a:ea typeface="ＭＳ Ｐゴシック" pitchFamily="34" charset="-128"/>
              </a:rPr>
              <a:t>Adversarial </a:t>
            </a:r>
            <a:r>
              <a:rPr lang="en-US" dirty="0" smtClean="0">
                <a:ea typeface="ＭＳ Ｐゴシック" pitchFamily="34" charset="-128"/>
              </a:rPr>
              <a:t>Search</a:t>
            </a:r>
            <a:br>
              <a:rPr lang="en-US" dirty="0" smtClean="0">
                <a:ea typeface="ＭＳ Ｐゴシック" pitchFamily="34" charset="-128"/>
              </a:rPr>
            </a:br>
            <a:r>
              <a:rPr lang="en-US" dirty="0">
                <a:ea typeface="ＭＳ Ｐゴシック" pitchFamily="34" charset="-128"/>
              </a:rPr>
              <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r>
              <a:rPr lang="en-US" sz="2800" dirty="0">
                <a:ea typeface="ＭＳ Ｐゴシック" pitchFamily="34" charset="-128"/>
              </a:rPr>
              <a:t>AIMA </a:t>
            </a:r>
            <a:r>
              <a:rPr lang="en-US" sz="2800" dirty="0" smtClean="0">
                <a:ea typeface="ＭＳ Ｐゴシック" pitchFamily="34" charset="-128"/>
              </a:rPr>
              <a:t>5.1-5.5,</a:t>
            </a:r>
          </a:p>
          <a:p>
            <a:r>
              <a:rPr lang="en-US" sz="2800" dirty="0">
                <a:ea typeface="ＭＳ Ｐゴシック" pitchFamily="34" charset="-128"/>
              </a:rPr>
              <a:t>AIMA </a:t>
            </a:r>
            <a:r>
              <a:rPr lang="en-US" sz="2800" dirty="0" smtClean="0">
                <a:ea typeface="ＭＳ Ｐゴシック" pitchFamily="34" charset="-128"/>
              </a:rPr>
              <a:t>16.1-16.3</a:t>
            </a:r>
            <a:endParaRPr lang="en-US" sz="2800" dirty="0">
              <a:ea typeface="ＭＳ Ｐゴシック" pitchFamily="34" charset="-128"/>
            </a:endParaRPr>
          </a:p>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895600"/>
            <a:ext cx="3872646" cy="3376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4"/>
          <p:cNvSpPr>
            <a:spLocks noGrp="1"/>
          </p:cNvSpPr>
          <p:nvPr>
            <p:ph type="sldNum" sz="quarter" idx="12"/>
          </p:nvPr>
        </p:nvSpPr>
        <p:spPr>
          <a:noFill/>
        </p:spPr>
        <p:txBody>
          <a:bodyPr/>
          <a:lstStyle/>
          <a:p>
            <a:r>
              <a:rPr lang="en-US"/>
              <a:t>       </a:t>
            </a:r>
            <a:fld id="{454E8BFA-1B52-449B-B875-17EDE30C70B5}" type="slidenum">
              <a:rPr lang="en-US" smtClean="0"/>
              <a:pPr/>
              <a:t>50</a:t>
            </a:fld>
            <a:endParaRPr lang="en-US"/>
          </a:p>
        </p:txBody>
      </p:sp>
      <p:sp>
        <p:nvSpPr>
          <p:cNvPr id="20484" name="Rectangle 2"/>
          <p:cNvSpPr>
            <a:spLocks noGrp="1" noChangeArrowheads="1"/>
          </p:cNvSpPr>
          <p:nvPr>
            <p:ph type="title"/>
          </p:nvPr>
        </p:nvSpPr>
        <p:spPr>
          <a:xfrm>
            <a:off x="685800" y="609600"/>
            <a:ext cx="7775575" cy="363538"/>
          </a:xfrm>
        </p:spPr>
        <p:txBody>
          <a:bodyPr/>
          <a:lstStyle/>
          <a:p>
            <a:r>
              <a:rPr lang="en-US">
                <a:ea typeface="ＭＳ Ｐゴシック" pitchFamily="34" charset="-128"/>
              </a:rPr>
              <a:t>Minimax Algorithm</a:t>
            </a:r>
          </a:p>
        </p:txBody>
      </p:sp>
      <p:sp>
        <p:nvSpPr>
          <p:cNvPr id="20485" name="Text Box 3"/>
          <p:cNvSpPr txBox="1">
            <a:spLocks noChangeArrowheads="1"/>
          </p:cNvSpPr>
          <p:nvPr/>
        </p:nvSpPr>
        <p:spPr bwMode="auto">
          <a:xfrm>
            <a:off x="1066800" y="1143000"/>
            <a:ext cx="7065963" cy="1311275"/>
          </a:xfrm>
          <a:prstGeom prst="rect">
            <a:avLst/>
          </a:prstGeom>
          <a:noFill/>
          <a:ln w="12700">
            <a:noFill/>
            <a:miter lim="800000"/>
            <a:headEnd type="none" w="sm" len="sm"/>
            <a:tailEnd type="none" w="sm" len="sm"/>
          </a:ln>
        </p:spPr>
        <p:txBody>
          <a:bodyPr>
            <a:spAutoFit/>
          </a:bodyPr>
          <a:lstStyle/>
          <a:p>
            <a:pPr eaLnBrk="1" hangingPunct="1"/>
            <a:r>
              <a:rPr lang="en-US" sz="2000" b="1"/>
              <a:t>function </a:t>
            </a:r>
            <a:r>
              <a:rPr lang="en-US" sz="2000"/>
              <a:t>MINIMAX-DECISION(</a:t>
            </a:r>
            <a:r>
              <a:rPr lang="en-US" sz="2000" i="1"/>
              <a:t>state</a:t>
            </a:r>
            <a:r>
              <a:rPr lang="en-US" sz="2000"/>
              <a:t>)</a:t>
            </a:r>
            <a:r>
              <a:rPr lang="en-US" sz="2000" b="1"/>
              <a:t> returns </a:t>
            </a:r>
            <a:r>
              <a:rPr lang="en-US" sz="2000" i="1"/>
              <a:t>an action</a:t>
            </a:r>
          </a:p>
          <a:p>
            <a:pPr eaLnBrk="1" hangingPunct="1"/>
            <a:r>
              <a:rPr lang="en-US" sz="2000" b="1"/>
              <a:t>       inputs: </a:t>
            </a:r>
            <a:r>
              <a:rPr lang="en-US" sz="2000" i="1"/>
              <a:t>state</a:t>
            </a:r>
            <a:r>
              <a:rPr lang="en-US" sz="2000"/>
              <a:t>, current state in game</a:t>
            </a:r>
          </a:p>
          <a:p>
            <a:pPr eaLnBrk="1" hangingPunct="1"/>
            <a:r>
              <a:rPr lang="en-US" sz="2000" b="1"/>
              <a:t>        </a:t>
            </a:r>
            <a:r>
              <a:rPr lang="en-US" sz="2000" i="1"/>
              <a:t>v</a:t>
            </a:r>
            <a:r>
              <a:rPr lang="en-US" sz="2000">
                <a:sym typeface="Symbol" pitchFamily="18" charset="2"/>
              </a:rPr>
              <a:t></a:t>
            </a:r>
            <a:r>
              <a:rPr lang="en-US" sz="2000">
                <a:latin typeface="MS Shell Dlg" charset="0"/>
              </a:rPr>
              <a:t>MAX-VALUE(</a:t>
            </a:r>
            <a:r>
              <a:rPr lang="en-US" sz="2000" i="1">
                <a:latin typeface="MS Shell Dlg" charset="0"/>
              </a:rPr>
              <a:t>state</a:t>
            </a:r>
            <a:r>
              <a:rPr lang="en-US" sz="2000">
                <a:latin typeface="MS Shell Dlg" charset="0"/>
              </a:rPr>
              <a:t>)</a:t>
            </a:r>
          </a:p>
          <a:p>
            <a:pPr eaLnBrk="1" hangingPunct="1"/>
            <a:r>
              <a:rPr lang="en-US" sz="2000" b="1">
                <a:latin typeface="MS Shell Dlg" charset="0"/>
              </a:rPr>
              <a:t>       return </a:t>
            </a:r>
            <a:r>
              <a:rPr lang="en-US" sz="2000">
                <a:latin typeface="MS Shell Dlg" charset="0"/>
              </a:rPr>
              <a:t>an </a:t>
            </a:r>
            <a:r>
              <a:rPr lang="en-US" sz="2000" i="1">
                <a:latin typeface="MS Shell Dlg" charset="0"/>
              </a:rPr>
              <a:t>action</a:t>
            </a:r>
            <a:r>
              <a:rPr lang="en-US" sz="2000">
                <a:latin typeface="MS Shell Dlg" charset="0"/>
              </a:rPr>
              <a:t> in SUCCESSORS(</a:t>
            </a:r>
            <a:r>
              <a:rPr lang="en-US" sz="2000" i="1">
                <a:latin typeface="MS Shell Dlg" charset="0"/>
              </a:rPr>
              <a:t>state</a:t>
            </a:r>
            <a:r>
              <a:rPr lang="en-US" sz="2000">
                <a:latin typeface="MS Shell Dlg" charset="0"/>
              </a:rPr>
              <a:t>) with value </a:t>
            </a:r>
            <a:r>
              <a:rPr lang="en-US" sz="2000" i="1">
                <a:latin typeface="MS Shell Dlg" charset="0"/>
              </a:rPr>
              <a:t>v</a:t>
            </a:r>
            <a:endParaRPr lang="en-US" sz="2000" i="1"/>
          </a:p>
        </p:txBody>
      </p:sp>
      <p:sp>
        <p:nvSpPr>
          <p:cNvPr id="20486" name="Text Box 4"/>
          <p:cNvSpPr txBox="1">
            <a:spLocks noChangeArrowheads="1"/>
          </p:cNvSpPr>
          <p:nvPr/>
        </p:nvSpPr>
        <p:spPr bwMode="auto">
          <a:xfrm>
            <a:off x="1066800" y="4360863"/>
            <a:ext cx="6784975" cy="1920875"/>
          </a:xfrm>
          <a:prstGeom prst="rect">
            <a:avLst/>
          </a:prstGeom>
          <a:noFill/>
          <a:ln w="12700">
            <a:noFill/>
            <a:miter lim="800000"/>
            <a:headEnd type="none" w="sm" len="sm"/>
            <a:tailEnd type="none" w="sm" len="sm"/>
          </a:ln>
        </p:spPr>
        <p:txBody>
          <a:bodyPr>
            <a:spAutoFit/>
          </a:bodyPr>
          <a:lstStyle/>
          <a:p>
            <a:pPr eaLnBrk="1" hangingPunct="1"/>
            <a:r>
              <a:rPr lang="en-US" sz="2000" b="1">
                <a:solidFill>
                  <a:srgbClr val="990099"/>
                </a:solidFill>
              </a:rPr>
              <a:t>function </a:t>
            </a:r>
            <a:r>
              <a:rPr lang="en-US" sz="2000">
                <a:solidFill>
                  <a:srgbClr val="990099"/>
                </a:solidFill>
              </a:rPr>
              <a:t>MIN-VALUE(</a:t>
            </a:r>
            <a:r>
              <a:rPr lang="en-US" sz="2000" i="1">
                <a:solidFill>
                  <a:srgbClr val="990099"/>
                </a:solidFill>
              </a:rPr>
              <a:t>state</a:t>
            </a:r>
            <a:r>
              <a:rPr lang="en-US" sz="2000">
                <a:solidFill>
                  <a:srgbClr val="990099"/>
                </a:solidFill>
              </a:rPr>
              <a:t>)</a:t>
            </a:r>
            <a:r>
              <a:rPr lang="en-US" sz="2000" b="1">
                <a:solidFill>
                  <a:srgbClr val="990099"/>
                </a:solidFill>
              </a:rPr>
              <a:t> returns </a:t>
            </a:r>
            <a:r>
              <a:rPr lang="en-US" sz="2000" i="1">
                <a:solidFill>
                  <a:srgbClr val="990099"/>
                </a:solidFill>
              </a:rPr>
              <a:t>a utility value</a:t>
            </a:r>
          </a:p>
          <a:p>
            <a:pPr eaLnBrk="1" hangingPunct="1"/>
            <a:r>
              <a:rPr lang="en-US" sz="2000" b="1">
                <a:solidFill>
                  <a:srgbClr val="990099"/>
                </a:solidFill>
              </a:rPr>
              <a:t>        if </a:t>
            </a:r>
            <a:r>
              <a:rPr lang="en-US" sz="2000">
                <a:solidFill>
                  <a:srgbClr val="990099"/>
                </a:solidFill>
              </a:rPr>
              <a:t>TERMINAL-TEST(</a:t>
            </a:r>
            <a:r>
              <a:rPr lang="en-US" sz="2000" i="1">
                <a:solidFill>
                  <a:srgbClr val="990099"/>
                </a:solidFill>
              </a:rPr>
              <a:t>state</a:t>
            </a:r>
            <a:r>
              <a:rPr lang="en-US" sz="2000">
                <a:solidFill>
                  <a:srgbClr val="990099"/>
                </a:solidFill>
              </a:rPr>
              <a:t>) </a:t>
            </a:r>
            <a:r>
              <a:rPr lang="en-US" sz="2000" b="1">
                <a:solidFill>
                  <a:srgbClr val="990099"/>
                </a:solidFill>
              </a:rPr>
              <a:t>then return</a:t>
            </a:r>
            <a:r>
              <a:rPr lang="en-US" sz="2000">
                <a:solidFill>
                  <a:srgbClr val="990099"/>
                </a:solidFill>
              </a:rPr>
              <a:t> UTILITY(</a:t>
            </a:r>
            <a:r>
              <a:rPr lang="en-US" sz="2000" i="1">
                <a:solidFill>
                  <a:srgbClr val="990099"/>
                </a:solidFill>
              </a:rPr>
              <a:t>state</a:t>
            </a:r>
            <a:r>
              <a:rPr lang="en-US" sz="2000">
                <a:solidFill>
                  <a:srgbClr val="990099"/>
                </a:solidFill>
              </a:rPr>
              <a:t>)</a:t>
            </a:r>
            <a:endParaRPr lang="en-US" sz="2000" b="1">
              <a:solidFill>
                <a:srgbClr val="990099"/>
              </a:solidFill>
            </a:endParaRP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p>
          <a:p>
            <a:pPr eaLnBrk="1" hangingPunct="1"/>
            <a:r>
              <a:rPr lang="en-US" sz="2000" b="1">
                <a:solidFill>
                  <a:srgbClr val="990099"/>
                </a:solidFill>
                <a:latin typeface="MS Shell Dlg" charset="0"/>
              </a:rPr>
              <a:t>        for </a:t>
            </a:r>
            <a:r>
              <a:rPr lang="en-US" sz="2000" i="1">
                <a:solidFill>
                  <a:srgbClr val="990099"/>
                </a:solidFill>
                <a:latin typeface="MS Shell Dlg" charset="0"/>
              </a:rPr>
              <a:t>a,s</a:t>
            </a:r>
            <a:r>
              <a:rPr lang="en-US" sz="2000">
                <a:solidFill>
                  <a:srgbClr val="990099"/>
                </a:solidFill>
                <a:latin typeface="MS Shell Dlg" charset="0"/>
              </a:rPr>
              <a:t> in SUCCESSORS(</a:t>
            </a:r>
            <a:r>
              <a:rPr lang="en-US" sz="2000" i="1">
                <a:solidFill>
                  <a:srgbClr val="990099"/>
                </a:solidFill>
                <a:latin typeface="MS Shell Dlg" charset="0"/>
              </a:rPr>
              <a:t>state</a:t>
            </a:r>
            <a:r>
              <a:rPr lang="en-US" sz="2000">
                <a:solidFill>
                  <a:srgbClr val="990099"/>
                </a:solidFill>
                <a:latin typeface="MS Shell Dlg" charset="0"/>
              </a:rPr>
              <a:t>) </a:t>
            </a:r>
            <a:r>
              <a:rPr lang="en-US" sz="2000" b="1">
                <a:solidFill>
                  <a:srgbClr val="990099"/>
                </a:solidFill>
                <a:latin typeface="MS Shell Dlg" charset="0"/>
              </a:rPr>
              <a:t>do</a:t>
            </a: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r>
              <a:rPr lang="en-US" sz="2000">
                <a:solidFill>
                  <a:srgbClr val="990099"/>
                </a:solidFill>
                <a:latin typeface="MS Shell Dlg" charset="0"/>
              </a:rPr>
              <a:t>MIN(</a:t>
            </a:r>
            <a:r>
              <a:rPr lang="en-US" sz="2000" i="1">
                <a:solidFill>
                  <a:srgbClr val="990099"/>
                </a:solidFill>
                <a:latin typeface="MS Shell Dlg" charset="0"/>
              </a:rPr>
              <a:t>v, MAX-VALUE(s)</a:t>
            </a:r>
            <a:r>
              <a:rPr lang="en-US" sz="2000">
                <a:solidFill>
                  <a:srgbClr val="990099"/>
                </a:solidFill>
                <a:latin typeface="MS Shell Dlg" charset="0"/>
              </a:rPr>
              <a:t> )</a:t>
            </a:r>
          </a:p>
          <a:p>
            <a:pPr eaLnBrk="1" hangingPunct="1"/>
            <a:r>
              <a:rPr lang="en-US" sz="2000" b="1">
                <a:latin typeface="MS Shell Dlg" charset="0"/>
              </a:rPr>
              <a:t>        return </a:t>
            </a:r>
            <a:r>
              <a:rPr lang="en-US" sz="2000" i="1">
                <a:sym typeface="Symbol" pitchFamily="18" charset="2"/>
              </a:rPr>
              <a:t>v</a:t>
            </a:r>
          </a:p>
        </p:txBody>
      </p:sp>
      <p:sp>
        <p:nvSpPr>
          <p:cNvPr id="20487" name="Text Box 5"/>
          <p:cNvSpPr txBox="1">
            <a:spLocks noChangeArrowheads="1"/>
          </p:cNvSpPr>
          <p:nvPr/>
        </p:nvSpPr>
        <p:spPr bwMode="auto">
          <a:xfrm>
            <a:off x="1143000" y="2466975"/>
            <a:ext cx="6708775" cy="1920875"/>
          </a:xfrm>
          <a:prstGeom prst="rect">
            <a:avLst/>
          </a:prstGeom>
          <a:noFill/>
          <a:ln w="12700">
            <a:noFill/>
            <a:miter lim="800000"/>
            <a:headEnd type="none" w="sm" len="sm"/>
            <a:tailEnd type="none" w="sm" len="sm"/>
          </a:ln>
        </p:spPr>
        <p:txBody>
          <a:bodyPr>
            <a:spAutoFit/>
          </a:bodyPr>
          <a:lstStyle/>
          <a:p>
            <a:pPr eaLnBrk="1" hangingPunct="1"/>
            <a:r>
              <a:rPr lang="en-US" sz="2000" b="1" dirty="0">
                <a:solidFill>
                  <a:srgbClr val="0000CC"/>
                </a:solidFill>
              </a:rPr>
              <a:t>function </a:t>
            </a:r>
            <a:r>
              <a:rPr lang="en-US" sz="2000" dirty="0">
                <a:solidFill>
                  <a:srgbClr val="0000CC"/>
                </a:solidFill>
              </a:rPr>
              <a:t>MAX-VALUE(</a:t>
            </a:r>
            <a:r>
              <a:rPr lang="en-US" sz="2000" i="1" dirty="0">
                <a:solidFill>
                  <a:srgbClr val="0000CC"/>
                </a:solidFill>
              </a:rPr>
              <a:t>state</a:t>
            </a:r>
            <a:r>
              <a:rPr lang="en-US" sz="2000" dirty="0">
                <a:solidFill>
                  <a:srgbClr val="0000CC"/>
                </a:solidFill>
              </a:rPr>
              <a:t>)</a:t>
            </a:r>
            <a:r>
              <a:rPr lang="en-US" sz="2000" b="1" dirty="0">
                <a:solidFill>
                  <a:srgbClr val="0000CC"/>
                </a:solidFill>
              </a:rPr>
              <a:t> returns </a:t>
            </a:r>
            <a:r>
              <a:rPr lang="en-US" sz="2000" i="1" dirty="0">
                <a:solidFill>
                  <a:srgbClr val="0000CC"/>
                </a:solidFill>
              </a:rPr>
              <a:t>a utility value</a:t>
            </a:r>
          </a:p>
          <a:p>
            <a:pPr eaLnBrk="1" hangingPunct="1"/>
            <a:r>
              <a:rPr lang="en-US" sz="2000" b="1" dirty="0">
                <a:solidFill>
                  <a:srgbClr val="0000CC"/>
                </a:solidFill>
              </a:rPr>
              <a:t>        if </a:t>
            </a:r>
            <a:r>
              <a:rPr lang="en-US" sz="2000" dirty="0">
                <a:solidFill>
                  <a:srgbClr val="0000CC"/>
                </a:solidFill>
              </a:rPr>
              <a:t>TERMINAL-TEST(</a:t>
            </a:r>
            <a:r>
              <a:rPr lang="en-US" sz="2000" i="1" dirty="0">
                <a:solidFill>
                  <a:srgbClr val="0000CC"/>
                </a:solidFill>
              </a:rPr>
              <a:t>state</a:t>
            </a:r>
            <a:r>
              <a:rPr lang="en-US" sz="2000" dirty="0">
                <a:solidFill>
                  <a:srgbClr val="0000CC"/>
                </a:solidFill>
              </a:rPr>
              <a:t>) </a:t>
            </a:r>
            <a:r>
              <a:rPr lang="en-US" sz="2000" b="1" dirty="0">
                <a:solidFill>
                  <a:srgbClr val="0000CC"/>
                </a:solidFill>
              </a:rPr>
              <a:t>then return</a:t>
            </a:r>
            <a:r>
              <a:rPr lang="en-US" sz="2000" dirty="0">
                <a:solidFill>
                  <a:srgbClr val="0000CC"/>
                </a:solidFill>
              </a:rPr>
              <a:t> UTILITY(</a:t>
            </a:r>
            <a:r>
              <a:rPr lang="en-US" sz="2000" i="1" dirty="0">
                <a:solidFill>
                  <a:srgbClr val="0000CC"/>
                </a:solidFill>
              </a:rPr>
              <a:t>state</a:t>
            </a:r>
            <a:r>
              <a:rPr lang="en-US" sz="2000" dirty="0">
                <a:solidFill>
                  <a:srgbClr val="0000CC"/>
                </a:solidFill>
              </a:rPr>
              <a:t>)</a:t>
            </a:r>
            <a:endParaRPr lang="en-US" sz="2000" b="1" dirty="0">
              <a:solidFill>
                <a:srgbClr val="0000CC"/>
              </a:solidFill>
            </a:endParaRPr>
          </a:p>
          <a:p>
            <a:pPr eaLnBrk="1" hangingPunct="1"/>
            <a:r>
              <a:rPr lang="en-US" sz="2000" b="1" dirty="0">
                <a:solidFill>
                  <a:srgbClr val="0000CC"/>
                </a:solidFill>
              </a:rPr>
              <a:t>        </a:t>
            </a:r>
            <a:r>
              <a:rPr lang="en-US" sz="2000" i="1">
                <a:solidFill>
                  <a:srgbClr val="0000CC"/>
                </a:solidFill>
              </a:rPr>
              <a:t>v </a:t>
            </a:r>
            <a:r>
              <a:rPr lang="en-US" sz="2000" smtClean="0">
                <a:solidFill>
                  <a:srgbClr val="0000CC"/>
                </a:solidFill>
                <a:sym typeface="Symbol" pitchFamily="18" charset="2"/>
              </a:rPr>
              <a:t></a:t>
            </a:r>
            <a:r>
              <a:rPr lang="en-US" sz="2000" smtClean="0">
                <a:solidFill>
                  <a:srgbClr val="0000CC"/>
                </a:solidFill>
              </a:rPr>
              <a:t> -∞</a:t>
            </a:r>
            <a:endParaRPr lang="en-US" sz="2000" dirty="0">
              <a:solidFill>
                <a:srgbClr val="0000CC"/>
              </a:solidFill>
            </a:endParaRPr>
          </a:p>
          <a:p>
            <a:pPr eaLnBrk="1" hangingPunct="1"/>
            <a:r>
              <a:rPr lang="en-US" sz="2000" b="1" dirty="0">
                <a:solidFill>
                  <a:srgbClr val="0000CC"/>
                </a:solidFill>
                <a:latin typeface="MS Shell Dlg" charset="0"/>
              </a:rPr>
              <a:t>        for </a:t>
            </a:r>
            <a:r>
              <a:rPr lang="en-US" sz="2000" i="1" dirty="0" err="1">
                <a:solidFill>
                  <a:srgbClr val="0000CC"/>
                </a:solidFill>
                <a:latin typeface="MS Shell Dlg" charset="0"/>
              </a:rPr>
              <a:t>a,s</a:t>
            </a:r>
            <a:r>
              <a:rPr lang="en-US" sz="2000" dirty="0">
                <a:solidFill>
                  <a:srgbClr val="0000CC"/>
                </a:solidFill>
                <a:latin typeface="MS Shell Dlg" charset="0"/>
              </a:rPr>
              <a:t> in SUCCESSORS(</a:t>
            </a:r>
            <a:r>
              <a:rPr lang="en-US" sz="2000" i="1" dirty="0">
                <a:solidFill>
                  <a:srgbClr val="0000CC"/>
                </a:solidFill>
                <a:latin typeface="MS Shell Dlg" charset="0"/>
              </a:rPr>
              <a:t>state</a:t>
            </a:r>
            <a:r>
              <a:rPr lang="en-US" sz="2000" dirty="0">
                <a:solidFill>
                  <a:srgbClr val="0000CC"/>
                </a:solidFill>
                <a:latin typeface="MS Shell Dlg" charset="0"/>
              </a:rPr>
              <a:t>) </a:t>
            </a:r>
            <a:r>
              <a:rPr lang="en-US" sz="2000" b="1" dirty="0">
                <a:solidFill>
                  <a:srgbClr val="0000CC"/>
                </a:solidFill>
                <a:latin typeface="MS Shell Dlg" charset="0"/>
              </a:rPr>
              <a:t>do</a:t>
            </a:r>
          </a:p>
          <a:p>
            <a:pPr eaLnBrk="1" hangingPunct="1"/>
            <a:r>
              <a:rPr lang="en-US" sz="2000" b="1" dirty="0">
                <a:solidFill>
                  <a:srgbClr val="0000CC"/>
                </a:solidFill>
              </a:rPr>
              <a:t>           </a:t>
            </a:r>
            <a:r>
              <a:rPr lang="en-US" sz="2000" i="1" dirty="0">
                <a:solidFill>
                  <a:srgbClr val="0000CC"/>
                </a:solidFill>
              </a:rPr>
              <a:t>v </a:t>
            </a:r>
            <a:r>
              <a:rPr lang="en-US" sz="2000" dirty="0">
                <a:solidFill>
                  <a:srgbClr val="0000CC"/>
                </a:solidFill>
                <a:sym typeface="Symbol" pitchFamily="18" charset="2"/>
              </a:rPr>
              <a:t></a:t>
            </a:r>
            <a:r>
              <a:rPr lang="en-US" sz="2000" dirty="0">
                <a:solidFill>
                  <a:srgbClr val="0000CC"/>
                </a:solidFill>
              </a:rPr>
              <a:t> </a:t>
            </a:r>
            <a:r>
              <a:rPr lang="en-US" sz="2000" dirty="0">
                <a:solidFill>
                  <a:srgbClr val="0000CC"/>
                </a:solidFill>
                <a:latin typeface="MS Shell Dlg" charset="0"/>
              </a:rPr>
              <a:t>MAX(</a:t>
            </a:r>
            <a:r>
              <a:rPr lang="en-US" sz="2000" i="1" dirty="0">
                <a:solidFill>
                  <a:srgbClr val="0000CC"/>
                </a:solidFill>
                <a:latin typeface="MS Shell Dlg" charset="0"/>
              </a:rPr>
              <a:t>v, MIN-VALUE(s)</a:t>
            </a:r>
            <a:r>
              <a:rPr lang="en-US" sz="2000" dirty="0">
                <a:solidFill>
                  <a:srgbClr val="0000CC"/>
                </a:solidFill>
                <a:latin typeface="MS Shell Dlg" charset="0"/>
              </a:rPr>
              <a:t> )</a:t>
            </a:r>
          </a:p>
          <a:p>
            <a:pPr eaLnBrk="1" hangingPunct="1"/>
            <a:r>
              <a:rPr lang="en-US" sz="2000" b="1" dirty="0">
                <a:solidFill>
                  <a:srgbClr val="0000CC"/>
                </a:solidFill>
                <a:latin typeface="MS Shell Dlg" charset="0"/>
              </a:rPr>
              <a:t>        return </a:t>
            </a:r>
            <a:r>
              <a:rPr lang="en-US" sz="2000" i="1" dirty="0">
                <a:solidFill>
                  <a:srgbClr val="0000CC"/>
                </a:solidFill>
                <a:sym typeface="Symbol" pitchFamily="18" charset="2"/>
              </a:rPr>
              <a:t>v</a:t>
            </a:r>
          </a:p>
        </p:txBody>
      </p:sp>
      <p:sp>
        <p:nvSpPr>
          <p:cNvPr id="20488" name="Line 6"/>
          <p:cNvSpPr>
            <a:spLocks noChangeShapeType="1"/>
          </p:cNvSpPr>
          <p:nvPr/>
        </p:nvSpPr>
        <p:spPr bwMode="auto">
          <a:xfrm>
            <a:off x="1047750" y="25146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0489" name="Line 7"/>
          <p:cNvSpPr>
            <a:spLocks noChangeShapeType="1"/>
          </p:cNvSpPr>
          <p:nvPr/>
        </p:nvSpPr>
        <p:spPr bwMode="auto">
          <a:xfrm>
            <a:off x="1047750" y="43434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1195016" name="Rectangle 8"/>
          <p:cNvSpPr>
            <a:spLocks noChangeArrowheads="1"/>
          </p:cNvSpPr>
          <p:nvPr/>
        </p:nvSpPr>
        <p:spPr bwMode="auto">
          <a:xfrm>
            <a:off x="1600200" y="1752600"/>
            <a:ext cx="310515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8" name="Rectangle 10"/>
          <p:cNvSpPr>
            <a:spLocks noChangeArrowheads="1"/>
          </p:cNvSpPr>
          <p:nvPr/>
        </p:nvSpPr>
        <p:spPr bwMode="auto">
          <a:xfrm>
            <a:off x="1657350" y="3733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9" name="Rectangle 11"/>
          <p:cNvSpPr>
            <a:spLocks noChangeArrowheads="1"/>
          </p:cNvSpPr>
          <p:nvPr/>
        </p:nvSpPr>
        <p:spPr bwMode="auto">
          <a:xfrm>
            <a:off x="1657350" y="5638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26823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5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5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95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6" grpId="0" animBg="1"/>
      <p:bldP spid="1195018" grpId="0" animBg="1"/>
      <p:bldP spid="119501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51</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199" y="2820412"/>
            <a:ext cx="4625975" cy="3046988"/>
          </a:xfrm>
          <a:prstGeom prst="rect">
            <a:avLst/>
          </a:prstGeom>
          <a:noFill/>
          <a:ln w="9525">
            <a:noFill/>
            <a:miter lim="800000"/>
            <a:headEnd/>
            <a:tailEnd/>
          </a:ln>
        </p:spPr>
        <p:txBody>
          <a:bodyPr wrap="square">
            <a:spAutoFit/>
          </a:bodyPr>
          <a:lstStyle/>
          <a:p>
            <a:pPr marL="234950" indent="-234950">
              <a:spcBef>
                <a:spcPct val="50000"/>
              </a:spcBef>
              <a:buFontTx/>
              <a:buChar char="•"/>
            </a:pPr>
            <a:r>
              <a:rPr lang="en-US" dirty="0">
                <a:solidFill>
                  <a:srgbClr val="FF0000"/>
                </a:solidFill>
                <a:latin typeface="Arial" pitchFamily="34" charset="0"/>
              </a:rPr>
              <a:t>Assuming left-to-right tree traversal:</a:t>
            </a:r>
          </a:p>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05245661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Pruning II</a:t>
            </a:r>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choose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choose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52</a:t>
            </a:fld>
            <a:endParaRPr lang="en-US"/>
          </a:p>
        </p:txBody>
      </p:sp>
    </p:spTree>
    <p:extLst>
      <p:ext uri="{BB962C8B-B14F-4D97-AF65-F5344CB8AC3E}">
        <p14:creationId xmlns:p14="http://schemas.microsoft.com/office/powerpoint/2010/main" val="181171929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Pruning </a:t>
            </a:r>
            <a:r>
              <a:rPr lang="en-US" altLang="en-US" dirty="0" err="1"/>
              <a:t>IIIa</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53</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33639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Pruning </a:t>
            </a:r>
            <a:r>
              <a:rPr lang="en-US" altLang="en-US" dirty="0" err="1"/>
              <a:t>IIIb</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a:t>
            </a:r>
            <a:r>
              <a:rPr lang="en-US" altLang="en-US" dirty="0">
                <a:sym typeface="Symbol" panose="05050102010706020507" pitchFamily="18" charset="2"/>
              </a:rPr>
              <a:t> ≥ )</a:t>
            </a:r>
            <a:r>
              <a:rPr lang="en-US" altLang="en-US" dirty="0"/>
              <a:t>, it is clear that the current node is a dead end, so it can be pruned</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54</a:t>
            </a:fld>
            <a:endParaRPr lang="en-US"/>
          </a:p>
        </p:txBody>
      </p:sp>
      <p:sp>
        <p:nvSpPr>
          <p:cNvPr id="4" name="TextBox 3">
            <a:extLst>
              <a:ext uri="{FF2B5EF4-FFF2-40B4-BE49-F238E27FC236}">
                <a16:creationId xmlns:a16="http://schemas.microsoft.com/office/drawing/2014/main" xmlns="" id="{04C87207-95F1-40C9-8B86-BF9BD3784142}"/>
              </a:ext>
            </a:extLst>
          </p:cNvPr>
          <p:cNvSpPr txBox="1"/>
          <p:nvPr/>
        </p:nvSpPr>
        <p:spPr bwMode="auto">
          <a:xfrm>
            <a:off x="3124200" y="2513858"/>
            <a:ext cx="1828800" cy="7469083"/>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altLang="en-US" sz="24000" dirty="0">
                <a:solidFill>
                  <a:srgbClr val="FF0000"/>
                </a:solidFill>
                <a:sym typeface="Wingdings 2" panose="05020102010507070707" pitchFamily="18" charset="2"/>
              </a:rPr>
              <a:t></a:t>
            </a:r>
            <a:endParaRPr lang="en-US" altLang="en-US" sz="24000" dirty="0">
              <a:solidFill>
                <a:srgbClr val="FF0000"/>
              </a:solidFill>
            </a:endParaRPr>
          </a:p>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endParaRPr lang="en-US" sz="24000" dirty="0">
              <a:solidFill>
                <a:srgbClr val="000000"/>
              </a:solidFill>
            </a:endParaRPr>
          </a:p>
        </p:txBody>
      </p:sp>
    </p:spTree>
    <p:extLst>
      <p:ext uri="{BB962C8B-B14F-4D97-AF65-F5344CB8AC3E}">
        <p14:creationId xmlns:p14="http://schemas.microsoft.com/office/powerpoint/2010/main" val="282253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t>Alpha-beta Algorithm: In detail</a:t>
            </a:r>
          </a:p>
        </p:txBody>
      </p:sp>
      <p:sp>
        <p:nvSpPr>
          <p:cNvPr id="38915" name="Rectangle 3"/>
          <p:cNvSpPr>
            <a:spLocks noGrp="1" noChangeArrowheads="1"/>
          </p:cNvSpPr>
          <p:nvPr>
            <p:ph type="body" idx="1"/>
          </p:nvPr>
        </p:nvSpPr>
        <p:spPr/>
        <p:txBody>
          <a:bodyPr/>
          <a:lstStyle/>
          <a:p>
            <a:r>
              <a:rPr lang="en-US" altLang="en-US" sz="2000" dirty="0"/>
              <a:t>Depth first search (usually bounded, with static evaluation)</a:t>
            </a:r>
          </a:p>
          <a:p>
            <a:pPr lvl="1"/>
            <a:r>
              <a:rPr lang="en-US" altLang="en-US" sz="1800" dirty="0"/>
              <a:t>only considers nodes along a single path from root at any time</a:t>
            </a:r>
          </a:p>
          <a:p>
            <a:endParaRPr lang="en-US" altLang="en-US" sz="2000" dirty="0"/>
          </a:p>
          <a:p>
            <a:pPr>
              <a:buFontTx/>
              <a:buNone/>
            </a:pPr>
            <a:r>
              <a:rPr lang="en-US" altLang="en-US" sz="2000" dirty="0"/>
              <a:t> </a:t>
            </a:r>
            <a:r>
              <a:rPr lang="en-US" altLang="en-US" sz="2000" dirty="0">
                <a:latin typeface="Symbol" pitchFamily="18" charset="2"/>
              </a:rPr>
              <a:t>a</a:t>
            </a:r>
            <a:r>
              <a:rPr lang="en-US" altLang="en-US" sz="2000" dirty="0"/>
              <a:t> =  current </a:t>
            </a:r>
            <a:r>
              <a:rPr lang="en-US" altLang="en-US" sz="2000" i="1" dirty="0">
                <a:solidFill>
                  <a:srgbClr val="C00000"/>
                </a:solidFill>
              </a:rPr>
              <a:t>lower</a:t>
            </a:r>
            <a:r>
              <a:rPr lang="en-US" altLang="en-US" sz="2000" dirty="0"/>
              <a:t> bound on MAX’s outcome 		</a:t>
            </a:r>
            <a:br>
              <a:rPr lang="en-US" altLang="en-US" sz="2000" dirty="0"/>
            </a:br>
            <a:r>
              <a:rPr lang="en-US" altLang="en-US" sz="2000" b="0" dirty="0"/>
              <a:t>(initially, </a:t>
            </a:r>
            <a:r>
              <a:rPr lang="en-US" altLang="en-US" sz="2000" b="0" dirty="0">
                <a:latin typeface="Symbol" pitchFamily="18" charset="2"/>
              </a:rPr>
              <a:t>a</a:t>
            </a:r>
            <a:r>
              <a:rPr lang="en-US" altLang="en-US" sz="2000" b="0" dirty="0"/>
              <a:t> =  −infinity)</a:t>
            </a:r>
            <a:endParaRPr lang="en-US" altLang="en-US" sz="2000" dirty="0"/>
          </a:p>
          <a:p>
            <a:pPr>
              <a:buFontTx/>
              <a:buNone/>
            </a:pPr>
            <a:r>
              <a:rPr lang="en-US" altLang="en-US" sz="2000" dirty="0"/>
              <a:t> </a:t>
            </a:r>
            <a:r>
              <a:rPr lang="en-US" altLang="en-US" sz="2000" dirty="0">
                <a:latin typeface="Symbol" pitchFamily="18" charset="2"/>
              </a:rPr>
              <a:t>b</a:t>
            </a:r>
            <a:r>
              <a:rPr lang="en-US" altLang="en-US" sz="2000" dirty="0"/>
              <a:t> = current </a:t>
            </a:r>
            <a:r>
              <a:rPr lang="en-US" altLang="en-US" sz="2000" i="1" dirty="0">
                <a:solidFill>
                  <a:srgbClr val="C00000"/>
                </a:solidFill>
              </a:rPr>
              <a:t>upper</a:t>
            </a:r>
            <a:r>
              <a:rPr lang="en-US" altLang="en-US" sz="2000" dirty="0"/>
              <a:t> bound on MIN’s outcome</a:t>
            </a:r>
          </a:p>
          <a:p>
            <a:pPr>
              <a:buFontTx/>
              <a:buNone/>
            </a:pPr>
            <a:r>
              <a:rPr lang="en-US" altLang="en-US" sz="2000" dirty="0"/>
              <a:t>		</a:t>
            </a:r>
            <a:r>
              <a:rPr lang="en-US" altLang="en-US" sz="2000" b="0" dirty="0"/>
              <a:t> (initially, </a:t>
            </a:r>
            <a:r>
              <a:rPr lang="en-US" altLang="en-US" sz="2000" b="0" dirty="0">
                <a:latin typeface="Symbol" pitchFamily="18" charset="2"/>
                <a:sym typeface="Symbol" pitchFamily="18" charset="2"/>
              </a:rPr>
              <a:t></a:t>
            </a:r>
            <a:r>
              <a:rPr lang="en-US" altLang="en-US" sz="2000" b="0" dirty="0"/>
              <a:t> =  +infinity)</a:t>
            </a:r>
          </a:p>
          <a:p>
            <a:pPr>
              <a:buFontTx/>
              <a:buNone/>
            </a:pPr>
            <a:endParaRPr lang="en-US" altLang="en-US" sz="2000" dirty="0"/>
          </a:p>
          <a:p>
            <a:r>
              <a:rPr lang="en-US" altLang="en-US" sz="2000" dirty="0"/>
              <a:t> Pass current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a:t>
            </a:r>
            <a:r>
              <a:rPr lang="en-US" altLang="en-US" sz="2000" i="1" dirty="0">
                <a:solidFill>
                  <a:srgbClr val="C00000"/>
                </a:solidFill>
              </a:rPr>
              <a:t>down</a:t>
            </a:r>
            <a:r>
              <a:rPr lang="en-US" altLang="en-US" sz="2000" dirty="0"/>
              <a:t> to child nodes during search.</a:t>
            </a:r>
          </a:p>
          <a:p>
            <a:r>
              <a:rPr lang="en-US" altLang="en-US" sz="2000" dirty="0"/>
              <a:t>Update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during search:</a:t>
            </a:r>
          </a:p>
          <a:p>
            <a:pPr lvl="1"/>
            <a:r>
              <a:rPr lang="en-US" altLang="en-US" sz="1800" dirty="0"/>
              <a:t>MAX updates </a:t>
            </a:r>
            <a:r>
              <a:rPr lang="en-US" altLang="en-US" sz="1800" dirty="0">
                <a:sym typeface="Symbol" pitchFamily="18" charset="2"/>
              </a:rPr>
              <a:t></a:t>
            </a:r>
            <a:r>
              <a:rPr lang="en-US" altLang="en-US" sz="1800" dirty="0"/>
              <a:t> at MAX nodes</a:t>
            </a:r>
          </a:p>
          <a:p>
            <a:pPr lvl="1"/>
            <a:r>
              <a:rPr lang="en-US" altLang="en-US" sz="1800" dirty="0"/>
              <a:t>MIN updates </a:t>
            </a:r>
            <a:r>
              <a:rPr lang="en-US" altLang="en-US" sz="1800" dirty="0">
                <a:sym typeface="Symbol" pitchFamily="18" charset="2"/>
              </a:rPr>
              <a:t></a:t>
            </a:r>
            <a:r>
              <a:rPr lang="en-US" altLang="en-US" sz="1800" dirty="0"/>
              <a:t> at MIN nodes</a:t>
            </a:r>
          </a:p>
          <a:p>
            <a:r>
              <a:rPr lang="en-US" altLang="en-US" sz="2000" dirty="0"/>
              <a:t> Prune remaining branches at a node whenever </a:t>
            </a:r>
            <a:r>
              <a:rPr lang="en-US" altLang="en-US" sz="2000" dirty="0">
                <a:latin typeface="Symbol" pitchFamily="18" charset="2"/>
              </a:rPr>
              <a:t>a</a:t>
            </a:r>
            <a:r>
              <a:rPr lang="en-US" altLang="en-US" sz="2000" dirty="0"/>
              <a:t> ≥ </a:t>
            </a:r>
            <a:r>
              <a:rPr lang="en-US" altLang="en-US" sz="2000" dirty="0">
                <a:latin typeface="Symbol" pitchFamily="18" charset="2"/>
              </a:rPr>
              <a:t>b</a:t>
            </a: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55</a:t>
            </a:fld>
            <a:endParaRPr lang="en-US"/>
          </a:p>
        </p:txBody>
      </p:sp>
      <p:sp>
        <p:nvSpPr>
          <p:cNvPr id="6" name="TextBox 6">
            <a:extLst>
              <a:ext uri="{FF2B5EF4-FFF2-40B4-BE49-F238E27FC236}">
                <a16:creationId xmlns:a16="http://schemas.microsoft.com/office/drawing/2014/main" xmlns="" id="{5358C545-24FC-43A0-8461-06AC10C546EF}"/>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7377367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a:lstStyle/>
          <a:p>
            <a:r>
              <a:rPr lang="en-US" altLang="en-US"/>
              <a:t>When to Prune </a:t>
            </a:r>
          </a:p>
        </p:txBody>
      </p:sp>
      <p:sp>
        <p:nvSpPr>
          <p:cNvPr id="39939" name="Rectangle 3"/>
          <p:cNvSpPr>
            <a:spLocks noGrp="1" noChangeArrowheads="1"/>
          </p:cNvSpPr>
          <p:nvPr>
            <p:ph type="body" idx="1"/>
          </p:nvPr>
        </p:nvSpPr>
        <p:spPr>
          <a:xfrm>
            <a:off x="533400" y="1295400"/>
            <a:ext cx="8382000" cy="4572000"/>
          </a:xfrm>
          <a:noFill/>
        </p:spPr>
        <p:txBody>
          <a:bodyPr/>
          <a:lstStyle/>
          <a:p>
            <a:pPr marL="0" indent="0">
              <a:lnSpc>
                <a:spcPct val="90000"/>
              </a:lnSpc>
              <a:spcBef>
                <a:spcPct val="30000"/>
              </a:spcBef>
              <a:buNone/>
            </a:pPr>
            <a:r>
              <a:rPr lang="en-US" altLang="en-US" dirty="0">
                <a:solidFill>
                  <a:srgbClr val="FF0000"/>
                </a:solidFill>
              </a:rPr>
              <a:t>Prune whenever </a:t>
            </a:r>
            <a:r>
              <a:rPr lang="en-US" altLang="en-US" dirty="0">
                <a:solidFill>
                  <a:srgbClr val="FF0000"/>
                </a:solidFill>
                <a:sym typeface="Symbol" pitchFamily="18" charset="2"/>
              </a:rPr>
              <a:t> ≥ .</a:t>
            </a:r>
          </a:p>
          <a:p>
            <a:pPr marL="0" indent="0">
              <a:lnSpc>
                <a:spcPct val="90000"/>
              </a:lnSpc>
              <a:spcBef>
                <a:spcPct val="30000"/>
              </a:spcBef>
              <a:buNone/>
            </a:pPr>
            <a:endParaRPr lang="en-US" altLang="en-US" dirty="0"/>
          </a:p>
          <a:p>
            <a:pPr lvl="1"/>
            <a:r>
              <a:rPr lang="en-US" altLang="en-US" sz="2400" dirty="0"/>
              <a:t>Prune below a Max node when its </a:t>
            </a:r>
            <a:r>
              <a:rPr lang="en-US" altLang="en-US" sz="2400" dirty="0">
                <a:solidFill>
                  <a:srgbClr val="FF0000"/>
                </a:solidFill>
                <a:sym typeface="Symbol" pitchFamily="18" charset="2"/>
              </a:rPr>
              <a:t> </a:t>
            </a:r>
            <a:r>
              <a:rPr lang="en-US" altLang="en-US" sz="2400" dirty="0"/>
              <a:t>value becomes ≥ the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Max nodes update </a:t>
            </a:r>
            <a:r>
              <a:rPr lang="en-US" altLang="en-US" sz="2000" dirty="0">
                <a:solidFill>
                  <a:srgbClr val="FF0000"/>
                </a:solidFill>
              </a:rPr>
              <a:t> </a:t>
            </a:r>
            <a:r>
              <a:rPr lang="en-US" altLang="en-US" sz="2000" dirty="0">
                <a:solidFill>
                  <a:srgbClr val="FF0000"/>
                </a:solidFill>
                <a:sym typeface="Symbol" pitchFamily="18" charset="2"/>
              </a:rPr>
              <a:t> </a:t>
            </a:r>
            <a:r>
              <a:rPr lang="en-US" altLang="en-US" sz="2000" dirty="0"/>
              <a:t>based on children’s returned values</a:t>
            </a:r>
            <a:r>
              <a:rPr lang="en-US" altLang="en-US" dirty="0"/>
              <a:t>.</a:t>
            </a:r>
            <a:endParaRPr lang="en-US" altLang="en-US" dirty="0">
              <a:sym typeface="Symbol" pitchFamily="18" charset="2"/>
            </a:endParaRPr>
          </a:p>
          <a:p>
            <a:pPr lvl="2"/>
            <a:r>
              <a:rPr lang="en-US" dirty="0">
                <a:sym typeface="Symbol" pitchFamily="18" charset="2"/>
              </a:rPr>
              <a:t> Idea: Player MIN at node above won’t pick that value anyway, since MIN can force a worse value.</a:t>
            </a:r>
          </a:p>
          <a:p>
            <a:pPr lvl="2"/>
            <a:endParaRPr lang="en-US" altLang="en-US" dirty="0"/>
          </a:p>
          <a:p>
            <a:pPr lvl="1"/>
            <a:r>
              <a:rPr lang="en-US" altLang="en-US" sz="2400" dirty="0"/>
              <a:t>Prune below a Min node when its </a:t>
            </a:r>
            <a:r>
              <a:rPr lang="en-US" altLang="en-US" sz="2400" dirty="0">
                <a:solidFill>
                  <a:srgbClr val="FF0000"/>
                </a:solidFill>
                <a:sym typeface="Symbol" pitchFamily="18" charset="2"/>
              </a:rPr>
              <a:t> </a:t>
            </a:r>
            <a:r>
              <a:rPr lang="en-US" altLang="en-US" sz="2400" dirty="0"/>
              <a:t>value becomes ≤ the</a:t>
            </a:r>
            <a:r>
              <a:rPr lang="en-US" altLang="en-US" sz="2400" dirty="0">
                <a:solidFill>
                  <a:srgbClr val="FF0000"/>
                </a:solidFill>
              </a:rPr>
              <a:t>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Min nodes update </a:t>
            </a:r>
            <a:r>
              <a:rPr lang="en-US" altLang="en-US" sz="2000" dirty="0">
                <a:solidFill>
                  <a:srgbClr val="FF0000"/>
                </a:solidFill>
                <a:sym typeface="Symbol" pitchFamily="18" charset="2"/>
              </a:rPr>
              <a:t> </a:t>
            </a:r>
            <a:r>
              <a:rPr lang="en-US" altLang="en-US" sz="2000" dirty="0"/>
              <a:t>based on children’s returned values.</a:t>
            </a:r>
            <a:endParaRPr lang="en-US" altLang="en-US" sz="2000" dirty="0">
              <a:sym typeface="Symbol" pitchFamily="18" charset="2"/>
            </a:endParaRPr>
          </a:p>
          <a:p>
            <a:pPr lvl="2"/>
            <a:r>
              <a:rPr lang="en-US" sz="2000" dirty="0">
                <a:sym typeface="Symbol" pitchFamily="18" charset="2"/>
              </a:rPr>
              <a:t> Idea: Player MAX at node above won’t pick that value anyway; she can do better.</a:t>
            </a:r>
          </a:p>
          <a:p>
            <a:pPr marL="914400" lvl="2" indent="0">
              <a:buNone/>
            </a:pP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56</a:t>
            </a:fld>
            <a:endParaRPr lang="en-US"/>
          </a:p>
        </p:txBody>
      </p:sp>
      <p:sp>
        <p:nvSpPr>
          <p:cNvPr id="6" name="TextBox 6"/>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06138751"/>
      </p:ext>
    </p:extLst>
  </p:cSld>
  <p:clrMapOvr>
    <a:masterClrMapping/>
  </p:clrMapOvr>
  <p:transition>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0963"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0964"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57</a:t>
            </a:fld>
            <a:endParaRPr lang="en-US"/>
          </a:p>
        </p:txBody>
      </p:sp>
    </p:spTree>
    <p:extLst>
      <p:ext uri="{BB962C8B-B14F-4D97-AF65-F5344CB8AC3E}">
        <p14:creationId xmlns:p14="http://schemas.microsoft.com/office/powerpoint/2010/main" val="90626146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1987"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1988" name="Text Box 4"/>
          <p:cNvSpPr txBox="1">
            <a:spLocks noChangeArrowheads="1"/>
          </p:cNvSpPr>
          <p:nvPr/>
        </p:nvSpPr>
        <p:spPr bwMode="auto">
          <a:xfrm>
            <a:off x="1143000" y="2895600"/>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a:latin typeface="Times New Roman" pitchFamily="18" charset="0"/>
              </a:rPr>
              <a:t>v </a:t>
            </a:r>
            <a:r>
              <a:rPr lang="en-US" altLang="en-US" sz="2000" b="0" smtClean="0">
                <a:latin typeface="Times New Roman" pitchFamily="18" charset="0"/>
                <a:sym typeface="Symbol" pitchFamily="18" charset="2"/>
              </a:rPr>
              <a:t></a:t>
            </a:r>
            <a:r>
              <a:rPr lang="en-US" altLang="en-US" sz="2000" b="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dirty="0">
                <a:latin typeface="MS Shell Dlg" charset="0"/>
              </a:rPr>
              <a:t>if</a:t>
            </a:r>
            <a:r>
              <a:rPr lang="en-US" altLang="en-US" sz="2000" b="0" dirty="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41989" name="Line 5"/>
          <p:cNvSpPr>
            <a:spLocks noChangeShapeType="1"/>
          </p:cNvSpPr>
          <p:nvPr/>
        </p:nvSpPr>
        <p:spPr bwMode="auto">
          <a:xfrm>
            <a:off x="608013" y="2927350"/>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41990"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1" name="Rectangle 7"/>
          <p:cNvSpPr>
            <a:spLocks noChangeArrowheads="1"/>
          </p:cNvSpPr>
          <p:nvPr/>
        </p:nvSpPr>
        <p:spPr bwMode="auto">
          <a:xfrm>
            <a:off x="1217613" y="4146550"/>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2" name="Rectangle 8"/>
          <p:cNvSpPr>
            <a:spLocks noChangeArrowheads="1"/>
          </p:cNvSpPr>
          <p:nvPr/>
        </p:nvSpPr>
        <p:spPr bwMode="auto">
          <a:xfrm>
            <a:off x="2132013" y="2927350"/>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58</a:t>
            </a:fld>
            <a:endParaRPr lang="en-US"/>
          </a:p>
        </p:txBody>
      </p:sp>
    </p:spTree>
    <p:extLst>
      <p:ext uri="{BB962C8B-B14F-4D97-AF65-F5344CB8AC3E}">
        <p14:creationId xmlns:p14="http://schemas.microsoft.com/office/powerpoint/2010/main" val="39972779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4"/>
          <p:cNvSpPr>
            <a:spLocks noGrp="1"/>
          </p:cNvSpPr>
          <p:nvPr>
            <p:ph type="sldNum" sz="quarter" idx="12"/>
          </p:nvPr>
        </p:nvSpPr>
        <p:spPr>
          <a:noFill/>
        </p:spPr>
        <p:txBody>
          <a:bodyPr/>
          <a:lstStyle/>
          <a:p>
            <a:r>
              <a:rPr lang="en-US"/>
              <a:t>       </a:t>
            </a:r>
            <a:fld id="{977D1EF2-1F36-4E49-AD9F-B7903B4976D5}" type="slidenum">
              <a:rPr lang="en-US" smtClean="0"/>
              <a:pPr/>
              <a:t>59</a:t>
            </a:fld>
            <a:endParaRPr lang="en-US"/>
          </a:p>
        </p:txBody>
      </p:sp>
      <p:sp>
        <p:nvSpPr>
          <p:cNvPr id="26628" name="Rectangle 2"/>
          <p:cNvSpPr>
            <a:spLocks noGrp="1" noChangeArrowheads="1"/>
          </p:cNvSpPr>
          <p:nvPr>
            <p:ph type="title"/>
          </p:nvPr>
        </p:nvSpPr>
        <p:spPr>
          <a:xfrm>
            <a:off x="457200" y="533400"/>
            <a:ext cx="8229600" cy="609600"/>
          </a:xfrm>
        </p:spPr>
        <p:txBody>
          <a:bodyPr/>
          <a:lstStyle/>
          <a:p>
            <a:r>
              <a:rPr lang="en-US">
                <a:ea typeface="ＭＳ Ｐゴシック" pitchFamily="34" charset="-128"/>
              </a:rPr>
              <a:t>Alpha-Beta Algorithm II</a:t>
            </a:r>
          </a:p>
        </p:txBody>
      </p:sp>
      <p:sp>
        <p:nvSpPr>
          <p:cNvPr id="26629" name="Text Box 3"/>
          <p:cNvSpPr txBox="1">
            <a:spLocks noChangeArrowheads="1"/>
          </p:cNvSpPr>
          <p:nvPr/>
        </p:nvSpPr>
        <p:spPr bwMode="auto">
          <a:xfrm>
            <a:off x="1600200" y="2514600"/>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a:t>function </a:t>
            </a:r>
            <a:r>
              <a:rPr lang="en-US" sz="2000"/>
              <a:t>MIN-VALUE(</a:t>
            </a:r>
            <a:r>
              <a:rPr lang="en-US" sz="2000" i="1"/>
              <a:t>state, </a:t>
            </a:r>
            <a:r>
              <a:rPr lang="en-US" sz="2000" i="1">
                <a:sym typeface="Symbol" pitchFamily="18" charset="2"/>
              </a:rPr>
              <a:t></a:t>
            </a:r>
            <a:r>
              <a:rPr lang="en-US" sz="2000" i="1"/>
              <a:t> , </a:t>
            </a:r>
            <a:r>
              <a:rPr lang="en-US" sz="2000" i="1">
                <a:sym typeface="Symbol" pitchFamily="18" charset="2"/>
              </a:rPr>
              <a:t></a:t>
            </a:r>
            <a:r>
              <a:rPr lang="en-US" sz="2000"/>
              <a:t>)</a:t>
            </a:r>
            <a:r>
              <a:rPr lang="en-US" sz="2000" b="1"/>
              <a:t> returns </a:t>
            </a:r>
            <a:r>
              <a:rPr lang="en-US" sz="2000" i="1"/>
              <a:t>a utility value</a:t>
            </a:r>
          </a:p>
          <a:p>
            <a:pPr eaLnBrk="1" hangingPunct="1"/>
            <a:r>
              <a:rPr lang="en-US" sz="2000" b="1"/>
              <a:t>   if </a:t>
            </a:r>
            <a:r>
              <a:rPr lang="en-US" sz="2000"/>
              <a:t>TERMINAL-TEST(</a:t>
            </a:r>
            <a:r>
              <a:rPr lang="en-US" sz="2000" i="1"/>
              <a:t>state</a:t>
            </a:r>
            <a:r>
              <a:rPr lang="en-US" sz="2000"/>
              <a:t>) </a:t>
            </a:r>
            <a:r>
              <a:rPr lang="en-US" sz="2000" b="1"/>
              <a:t>then return</a:t>
            </a:r>
            <a:r>
              <a:rPr lang="en-US" sz="2000"/>
              <a:t> UTILITY(</a:t>
            </a:r>
            <a:r>
              <a:rPr lang="en-US" sz="2000" i="1"/>
              <a:t>state</a:t>
            </a:r>
            <a:r>
              <a:rPr lang="en-US" sz="2000"/>
              <a:t>)</a:t>
            </a:r>
            <a:endParaRPr lang="en-US" sz="2000" b="1"/>
          </a:p>
          <a:p>
            <a:pPr eaLnBrk="1" hangingPunct="1"/>
            <a:r>
              <a:rPr lang="en-US" sz="2000" b="1"/>
              <a:t>   </a:t>
            </a:r>
            <a:r>
              <a:rPr lang="en-US" sz="2000" i="1"/>
              <a:t>v </a:t>
            </a:r>
            <a:r>
              <a:rPr lang="en-US" sz="2000">
                <a:sym typeface="Symbol" pitchFamily="18" charset="2"/>
              </a:rPr>
              <a:t></a:t>
            </a:r>
            <a:r>
              <a:rPr lang="en-US" sz="2000"/>
              <a:t> + ∞</a:t>
            </a:r>
          </a:p>
          <a:p>
            <a:pPr eaLnBrk="1" hangingPunct="1"/>
            <a:r>
              <a:rPr lang="en-US" sz="2000" b="1">
                <a:latin typeface="MS Shell Dlg" charset="0"/>
              </a:rPr>
              <a:t>   for </a:t>
            </a:r>
            <a:r>
              <a:rPr lang="en-US" sz="2000" i="1">
                <a:latin typeface="MS Shell Dlg" charset="0"/>
              </a:rPr>
              <a:t>a,s</a:t>
            </a:r>
            <a:r>
              <a:rPr lang="en-US" sz="2000">
                <a:latin typeface="MS Shell Dlg" charset="0"/>
              </a:rPr>
              <a:t> in SUCCESSORS(</a:t>
            </a:r>
            <a:r>
              <a:rPr lang="en-US" sz="2000" i="1">
                <a:latin typeface="MS Shell Dlg" charset="0"/>
              </a:rPr>
              <a:t>state</a:t>
            </a:r>
            <a:r>
              <a:rPr lang="en-US" sz="2000">
                <a:latin typeface="MS Shell Dlg" charset="0"/>
              </a:rPr>
              <a:t>) </a:t>
            </a:r>
            <a:r>
              <a:rPr lang="en-US" sz="2000" b="1">
                <a:latin typeface="MS Shell Dlg" charset="0"/>
              </a:rPr>
              <a:t>do</a:t>
            </a:r>
          </a:p>
          <a:p>
            <a:pPr eaLnBrk="1" hangingPunct="1"/>
            <a:r>
              <a:rPr lang="en-US" sz="2000" b="1"/>
              <a:t>      </a:t>
            </a:r>
            <a:r>
              <a:rPr lang="en-US" sz="2000" i="1"/>
              <a:t>v </a:t>
            </a:r>
            <a:r>
              <a:rPr lang="en-US" sz="2000">
                <a:sym typeface="Symbol" pitchFamily="18" charset="2"/>
              </a:rPr>
              <a:t></a:t>
            </a:r>
            <a:r>
              <a:rPr lang="en-US" sz="2000"/>
              <a:t> </a:t>
            </a:r>
            <a:r>
              <a:rPr lang="en-US" sz="2000">
                <a:latin typeface="MS Shell Dlg" charset="0"/>
              </a:rPr>
              <a:t>MIN(</a:t>
            </a:r>
            <a:r>
              <a:rPr lang="en-US" sz="2000" i="1">
                <a:latin typeface="MS Shell Dlg" charset="0"/>
              </a:rPr>
              <a:t>v,</a:t>
            </a:r>
            <a:r>
              <a:rPr lang="en-US" sz="2000">
                <a:latin typeface="MS Shell Dlg" charset="0"/>
              </a:rPr>
              <a:t>MAX-VALUE(</a:t>
            </a:r>
            <a:r>
              <a:rPr lang="en-US" sz="2000" i="1">
                <a:latin typeface="MS Shell Dlg" charset="0"/>
              </a:rPr>
              <a:t>s</a:t>
            </a:r>
            <a:r>
              <a:rPr lang="en-US" sz="2000">
                <a:latin typeface="MS Shell Dlg" charset="0"/>
              </a:rPr>
              <a:t>, </a:t>
            </a:r>
            <a:r>
              <a:rPr lang="en-US" sz="2000" i="1">
                <a:sym typeface="Symbol" pitchFamily="18" charset="2"/>
              </a:rPr>
              <a:t></a:t>
            </a:r>
            <a:r>
              <a:rPr lang="en-US" sz="2000" i="1"/>
              <a:t> , </a:t>
            </a:r>
            <a:r>
              <a:rPr lang="en-US" sz="2000" i="1">
                <a:sym typeface="Symbol" pitchFamily="18" charset="2"/>
              </a:rPr>
              <a:t></a:t>
            </a:r>
            <a:r>
              <a:rPr lang="en-US" sz="2000">
                <a:latin typeface="MS Shell Dlg" charset="0"/>
              </a:rPr>
              <a:t>))</a:t>
            </a:r>
          </a:p>
          <a:p>
            <a:pPr eaLnBrk="1" hangingPunct="1"/>
            <a:r>
              <a:rPr lang="en-US" sz="2000" b="1">
                <a:latin typeface="MS Shell Dlg" charset="0"/>
              </a:rPr>
              <a:t>     if</a:t>
            </a:r>
            <a:r>
              <a:rPr lang="en-US" sz="2000">
                <a:latin typeface="MS Shell Dlg" charset="0"/>
              </a:rPr>
              <a:t> </a:t>
            </a:r>
            <a:r>
              <a:rPr lang="en-US" sz="2000" i="1"/>
              <a:t>v</a:t>
            </a:r>
            <a:r>
              <a:rPr lang="en-US" sz="2000">
                <a:latin typeface="MS Shell Dlg" charset="0"/>
              </a:rPr>
              <a:t> ≤ </a:t>
            </a:r>
            <a:r>
              <a:rPr lang="en-US" sz="2000" i="1">
                <a:sym typeface="Symbol" pitchFamily="18" charset="2"/>
              </a:rPr>
              <a:t></a:t>
            </a:r>
            <a:r>
              <a:rPr lang="en-US" sz="2000">
                <a:latin typeface="MS Shell Dlg" charset="0"/>
              </a:rPr>
              <a:t> </a:t>
            </a:r>
            <a:r>
              <a:rPr lang="en-US" sz="2000" b="1">
                <a:latin typeface="MS Shell Dlg" charset="0"/>
              </a:rPr>
              <a:t>then return</a:t>
            </a:r>
            <a:r>
              <a:rPr lang="en-US" sz="2000">
                <a:latin typeface="MS Shell Dlg" charset="0"/>
              </a:rPr>
              <a:t> </a:t>
            </a:r>
            <a:r>
              <a:rPr lang="en-US" sz="2000" i="1"/>
              <a:t>v</a:t>
            </a:r>
          </a:p>
          <a:p>
            <a:pPr eaLnBrk="1" hangingPunct="1"/>
            <a:r>
              <a:rPr lang="en-US" sz="2000" i="1"/>
              <a:t>      </a:t>
            </a:r>
            <a:r>
              <a:rPr lang="en-US" sz="2000" i="1">
                <a:sym typeface="Symbol" pitchFamily="18" charset="2"/>
              </a:rPr>
              <a:t> </a:t>
            </a:r>
            <a:r>
              <a:rPr lang="en-US" sz="2000">
                <a:sym typeface="Symbol" pitchFamily="18" charset="2"/>
              </a:rPr>
              <a:t></a:t>
            </a:r>
            <a:r>
              <a:rPr lang="en-US" sz="2000" i="1">
                <a:sym typeface="Symbol" pitchFamily="18" charset="2"/>
              </a:rPr>
              <a:t> </a:t>
            </a:r>
            <a:r>
              <a:rPr lang="en-US" sz="2000">
                <a:sym typeface="Symbol" pitchFamily="18" charset="2"/>
              </a:rPr>
              <a:t>MIN(</a:t>
            </a:r>
            <a:r>
              <a:rPr lang="en-US" sz="2000" i="1">
                <a:sym typeface="Symbol" pitchFamily="18" charset="2"/>
              </a:rPr>
              <a:t></a:t>
            </a:r>
            <a:r>
              <a:rPr lang="en-US" sz="2000">
                <a:sym typeface="Symbol" pitchFamily="18" charset="2"/>
              </a:rPr>
              <a:t> ,</a:t>
            </a:r>
            <a:r>
              <a:rPr lang="en-US" sz="2000" i="1">
                <a:sym typeface="Symbol" pitchFamily="18" charset="2"/>
              </a:rPr>
              <a:t>v</a:t>
            </a:r>
            <a:r>
              <a:rPr lang="en-US" sz="2000">
                <a:sym typeface="Symbol" pitchFamily="18" charset="2"/>
              </a:rPr>
              <a:t>)</a:t>
            </a:r>
            <a:endParaRPr lang="en-US" sz="2000">
              <a:latin typeface="MS Shell Dlg" charset="0"/>
            </a:endParaRPr>
          </a:p>
          <a:p>
            <a:pPr eaLnBrk="1" hangingPunct="1"/>
            <a:r>
              <a:rPr lang="en-US" sz="2000" b="1">
                <a:latin typeface="MS Shell Dlg" charset="0"/>
              </a:rPr>
              <a:t>   return </a:t>
            </a:r>
            <a:r>
              <a:rPr lang="en-US" sz="2000" i="1">
                <a:sym typeface="Symbol" pitchFamily="18" charset="2"/>
              </a:rPr>
              <a:t>v</a:t>
            </a:r>
          </a:p>
        </p:txBody>
      </p:sp>
      <p:sp>
        <p:nvSpPr>
          <p:cNvPr id="26630" name="Line 4"/>
          <p:cNvSpPr>
            <a:spLocks noChangeShapeType="1"/>
          </p:cNvSpPr>
          <p:nvPr/>
        </p:nvSpPr>
        <p:spPr bwMode="auto">
          <a:xfrm>
            <a:off x="1065213" y="2481263"/>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6631" name="Rectangle 5"/>
          <p:cNvSpPr>
            <a:spLocks noChangeArrowheads="1"/>
          </p:cNvSpPr>
          <p:nvPr/>
        </p:nvSpPr>
        <p:spPr bwMode="auto">
          <a:xfrm>
            <a:off x="1674813" y="3776663"/>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26632" name="Rectangle 6"/>
          <p:cNvSpPr>
            <a:spLocks noChangeArrowheads="1"/>
          </p:cNvSpPr>
          <p:nvPr/>
        </p:nvSpPr>
        <p:spPr bwMode="auto">
          <a:xfrm>
            <a:off x="2589213" y="2481263"/>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66901937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78192702-C01E-4294-84A8-B8CB086AD5AE}" type="slidenum">
              <a:rPr lang="en-US"/>
              <a:pPr/>
              <a:t>6</a:t>
            </a:fld>
            <a:endParaRPr lang="en-US"/>
          </a:p>
        </p:txBody>
      </p:sp>
      <p:sp>
        <p:nvSpPr>
          <p:cNvPr id="16388" name="Rectangle 2"/>
          <p:cNvSpPr>
            <a:spLocks noGrp="1" noChangeArrowheads="1"/>
          </p:cNvSpPr>
          <p:nvPr>
            <p:ph type="title"/>
          </p:nvPr>
        </p:nvSpPr>
        <p:spPr/>
        <p:txBody>
          <a:bodyPr/>
          <a:lstStyle/>
          <a:p>
            <a:r>
              <a:rPr lang="en-US">
                <a:ea typeface="ＭＳ Ｐゴシック" pitchFamily="34" charset="-128"/>
              </a:rPr>
              <a:t>Games: Outline of Unit</a:t>
            </a:r>
          </a:p>
        </p:txBody>
      </p:sp>
      <p:sp>
        <p:nvSpPr>
          <p:cNvPr id="16389" name="Rectangle 3"/>
          <p:cNvSpPr>
            <a:spLocks noGrp="1" noChangeArrowheads="1"/>
          </p:cNvSpPr>
          <p:nvPr>
            <p:ph type="body" idx="1"/>
          </p:nvPr>
        </p:nvSpPr>
        <p:spPr/>
        <p:txBody>
          <a:bodyPr/>
          <a:lstStyle/>
          <a:p>
            <a:pPr>
              <a:lnSpc>
                <a:spcPct val="90000"/>
              </a:lnSpc>
              <a:buFont typeface="Symbol" pitchFamily="18" charset="2"/>
              <a:buNone/>
            </a:pPr>
            <a:r>
              <a:rPr lang="en-US" sz="2800" dirty="0">
                <a:ea typeface="ＭＳ Ｐゴシック" pitchFamily="34" charset="-128"/>
              </a:rPr>
              <a:t>Part I: Games as Search</a:t>
            </a:r>
          </a:p>
          <a:p>
            <a:pPr>
              <a:lnSpc>
                <a:spcPct val="90000"/>
              </a:lnSpc>
            </a:pPr>
            <a:r>
              <a:rPr lang="en-US" sz="2800" dirty="0">
                <a:ea typeface="ＭＳ Ｐゴシック" pitchFamily="34" charset="-128"/>
              </a:rPr>
              <a:t>Motivation</a:t>
            </a:r>
          </a:p>
          <a:p>
            <a:pPr>
              <a:lnSpc>
                <a:spcPct val="90000"/>
              </a:lnSpc>
            </a:pPr>
            <a:r>
              <a:rPr lang="en-US" sz="2800" dirty="0">
                <a:ea typeface="ＭＳ Ｐゴシック" pitchFamily="34" charset="-128"/>
              </a:rPr>
              <a:t>Game-playing AI successes</a:t>
            </a:r>
          </a:p>
          <a:p>
            <a:pPr>
              <a:lnSpc>
                <a:spcPct val="90000"/>
              </a:lnSpc>
            </a:pPr>
            <a:r>
              <a:rPr lang="en-US" sz="2800" dirty="0">
                <a:ea typeface="ＭＳ Ｐゴシック" pitchFamily="34" charset="-128"/>
              </a:rPr>
              <a:t>Game Trees</a:t>
            </a:r>
          </a:p>
          <a:p>
            <a:pPr>
              <a:lnSpc>
                <a:spcPct val="90000"/>
              </a:lnSpc>
            </a:pPr>
            <a:r>
              <a:rPr lang="en-US" sz="2800" dirty="0">
                <a:ea typeface="ＭＳ Ｐゴシック" pitchFamily="34" charset="-128"/>
              </a:rPr>
              <a:t>Evaluation Functions</a:t>
            </a:r>
          </a:p>
          <a:p>
            <a:pPr>
              <a:lnSpc>
                <a:spcPct val="90000"/>
              </a:lnSpc>
            </a:pPr>
            <a:endParaRPr lang="en-US" sz="2800" dirty="0">
              <a:ea typeface="ＭＳ Ｐゴシック" pitchFamily="34" charset="-128"/>
            </a:endParaRPr>
          </a:p>
          <a:p>
            <a:pPr>
              <a:lnSpc>
                <a:spcPct val="90000"/>
              </a:lnSpc>
              <a:buFont typeface="Symbol" pitchFamily="18" charset="2"/>
              <a:buNone/>
            </a:pPr>
            <a:r>
              <a:rPr lang="en-US" sz="2800" dirty="0">
                <a:ea typeface="ＭＳ Ｐゴシック" pitchFamily="34" charset="-128"/>
              </a:rPr>
              <a:t>Part II: Adversarial Search</a:t>
            </a:r>
          </a:p>
          <a:p>
            <a:pPr>
              <a:lnSpc>
                <a:spcPct val="90000"/>
              </a:lnSpc>
            </a:pPr>
            <a:r>
              <a:rPr lang="en-US" sz="2800" dirty="0">
                <a:ea typeface="ＭＳ Ｐゴシック" pitchFamily="34" charset="-128"/>
              </a:rPr>
              <a:t>The Minimax Rule</a:t>
            </a:r>
          </a:p>
          <a:p>
            <a:pPr>
              <a:lnSpc>
                <a:spcPct val="90000"/>
              </a:lnSpc>
            </a:pPr>
            <a:r>
              <a:rPr lang="en-US" sz="2800" dirty="0">
                <a:ea typeface="ＭＳ Ｐゴシック" pitchFamily="34" charset="-128"/>
              </a:rPr>
              <a:t>Alpha-Beta Pruning	</a:t>
            </a:r>
          </a:p>
          <a:p>
            <a:pPr lvl="1">
              <a:lnSpc>
                <a:spcPct val="90000"/>
              </a:lnSpc>
            </a:pPr>
            <a:endParaRPr lang="en-US" sz="2400" dirty="0">
              <a:ea typeface="ＭＳ Ｐゴシック" pitchFamily="34" charset="-128"/>
            </a:endParaRPr>
          </a:p>
        </p:txBody>
      </p:sp>
      <p:sp>
        <p:nvSpPr>
          <p:cNvPr id="16390" name="Text Box 4"/>
          <p:cNvSpPr txBox="1">
            <a:spLocks noChangeArrowheads="1"/>
          </p:cNvSpPr>
          <p:nvPr/>
        </p:nvSpPr>
        <p:spPr bwMode="auto">
          <a:xfrm>
            <a:off x="4572000" y="1905000"/>
            <a:ext cx="3352800" cy="457200"/>
          </a:xfrm>
          <a:prstGeom prst="rect">
            <a:avLst/>
          </a:prstGeom>
          <a:noFill/>
          <a:ln w="9525">
            <a:noFill/>
            <a:miter lim="800000"/>
            <a:headEnd/>
            <a:tailEnd/>
          </a:ln>
        </p:spPr>
        <p:txBody>
          <a:bodyPr>
            <a:spAutoFit/>
          </a:bodyPr>
          <a:lstStyle/>
          <a:p>
            <a:pPr>
              <a:spcBef>
                <a:spcPct val="50000"/>
              </a:spcBef>
            </a:pPr>
            <a:endParaRPr 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An Alpha-Beta Example</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Rectangle 4"/>
          <p:cNvSpPr>
            <a:spLocks noChangeArrowheads="1"/>
          </p:cNvSpPr>
          <p:nvPr/>
        </p:nvSpPr>
        <p:spPr bwMode="auto">
          <a:xfrm>
            <a:off x="3429000" y="56388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3" name="Rectangle 7"/>
          <p:cNvSpPr>
            <a:spLocks noChangeArrowheads="1"/>
          </p:cNvSpPr>
          <p:nvPr/>
        </p:nvSpPr>
        <p:spPr bwMode="auto">
          <a:xfrm>
            <a:off x="4953000" y="38100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4" name="Rectangle 8"/>
          <p:cNvSpPr>
            <a:spLocks noChangeArrowheads="1"/>
          </p:cNvSpPr>
          <p:nvPr/>
        </p:nvSpPr>
        <p:spPr bwMode="auto">
          <a:xfrm>
            <a:off x="7315200" y="2462463"/>
            <a:ext cx="533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5" name="Text Box 10"/>
          <p:cNvSpPr txBox="1">
            <a:spLocks noChangeArrowheads="1"/>
          </p:cNvSpPr>
          <p:nvPr/>
        </p:nvSpPr>
        <p:spPr bwMode="auto">
          <a:xfrm>
            <a:off x="5486400" y="1905000"/>
            <a:ext cx="1849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i</a:t>
            </a:r>
            <a:r>
              <a:rPr lang="en-US" altLang="en-US" sz="1800" b="0" i="1">
                <a:solidFill>
                  <a:srgbClr val="FF0000"/>
                </a:solidFill>
                <a:latin typeface="Calibri" pitchFamily="34" charset="0"/>
              </a:rPr>
              <a:t>nitial values</a:t>
            </a:r>
          </a:p>
        </p:txBody>
      </p:sp>
      <p:sp>
        <p:nvSpPr>
          <p:cNvPr id="43016" name="Text Box 11"/>
          <p:cNvSpPr txBox="1">
            <a:spLocks noChangeArrowheads="1"/>
          </p:cNvSpPr>
          <p:nvPr/>
        </p:nvSpPr>
        <p:spPr bwMode="auto">
          <a:xfrm>
            <a:off x="533400" y="1616075"/>
            <a:ext cx="334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600">
                <a:latin typeface="Verdana" pitchFamily="34" charset="0"/>
              </a:rPr>
              <a:t>Do DF-search until first leaf</a:t>
            </a:r>
          </a:p>
        </p:txBody>
      </p:sp>
      <p:sp>
        <p:nvSpPr>
          <p:cNvPr id="43017" name="TextBox 11"/>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43018" name="TextBox 12"/>
          <p:cNvSpPr txBox="1">
            <a:spLocks noChangeArrowheads="1"/>
          </p:cNvSpPr>
          <p:nvPr/>
        </p:nvSpPr>
        <p:spPr bwMode="auto">
          <a:xfrm>
            <a:off x="3429000" y="3657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3019" name="Text Box 10"/>
          <p:cNvSpPr txBox="1">
            <a:spLocks noChangeArrowheads="1"/>
          </p:cNvSpPr>
          <p:nvPr/>
        </p:nvSpPr>
        <p:spPr bwMode="auto">
          <a:xfrm>
            <a:off x="3200400" y="3200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cxnSp>
        <p:nvCxnSpPr>
          <p:cNvPr id="43020" name="Straight Arrow Connector 15"/>
          <p:cNvCxnSpPr>
            <a:cxnSpLocks noChangeShapeType="1"/>
          </p:cNvCxnSpPr>
          <p:nvPr/>
        </p:nvCxnSpPr>
        <p:spPr bwMode="auto">
          <a:xfrm rot="10800000" flipV="1">
            <a:off x="4648200" y="2895600"/>
            <a:ext cx="20574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60</a:t>
            </a:fld>
            <a:endParaRPr lang="en-US"/>
          </a:p>
        </p:txBody>
      </p:sp>
      <p:sp>
        <p:nvSpPr>
          <p:cNvPr id="15" name="TextBox 6">
            <a:extLst>
              <a:ext uri="{FF2B5EF4-FFF2-40B4-BE49-F238E27FC236}">
                <a16:creationId xmlns:a16="http://schemas.microsoft.com/office/drawing/2014/main" xmlns="" id="{CE8DA822-6308-4084-AA82-4F2E3C56472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2547095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z="2800" dirty="0"/>
              <a:t>Alpha-Beta Example (continued)</a:t>
            </a:r>
            <a:endParaRPr lang="en-US" altLang="en-US" sz="4400"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9604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4036" name="Rectangle 4"/>
          <p:cNvSpPr>
            <a:spLocks noChangeArrowheads="1"/>
          </p:cNvSpPr>
          <p:nvPr/>
        </p:nvSpPr>
        <p:spPr bwMode="auto">
          <a:xfrm>
            <a:off x="4495800" y="5614736"/>
            <a:ext cx="1295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4037" name="Group 7"/>
          <p:cNvGrpSpPr>
            <a:grpSpLocks/>
          </p:cNvGrpSpPr>
          <p:nvPr/>
        </p:nvGrpSpPr>
        <p:grpSpPr bwMode="auto">
          <a:xfrm>
            <a:off x="4921250" y="3760787"/>
            <a:ext cx="444500" cy="319087"/>
            <a:chOff x="3128" y="2583"/>
            <a:chExt cx="280" cy="201"/>
          </a:xfrm>
        </p:grpSpPr>
        <p:pic>
          <p:nvPicPr>
            <p:cNvPr id="4404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40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38"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4039" name="Text Box 10"/>
          <p:cNvSpPr txBox="1">
            <a:spLocks noChangeArrowheads="1"/>
          </p:cNvSpPr>
          <p:nvPr/>
        </p:nvSpPr>
        <p:spPr bwMode="auto">
          <a:xfrm>
            <a:off x="1219200" y="4267200"/>
            <a:ext cx="294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endParaRPr lang="en-US" altLang="en-US" sz="1800" b="0" i="1">
              <a:solidFill>
                <a:srgbClr val="FF0000"/>
              </a:solidFill>
              <a:latin typeface="Calibri" pitchFamily="34" charset="0"/>
            </a:endParaRPr>
          </a:p>
        </p:txBody>
      </p:sp>
      <p:sp>
        <p:nvSpPr>
          <p:cNvPr id="44041" name="TextBox 13"/>
          <p:cNvSpPr txBox="1">
            <a:spLocks noChangeArrowheads="1"/>
          </p:cNvSpPr>
          <p:nvPr/>
        </p:nvSpPr>
        <p:spPr bwMode="auto">
          <a:xfrm>
            <a:off x="3505200" y="35052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=3</a:t>
            </a:r>
            <a:endParaRPr lang="en-US" altLang="en-US" b="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61</a:t>
            </a:fld>
            <a:endParaRPr lang="en-US"/>
          </a:p>
        </p:txBody>
      </p:sp>
      <p:sp>
        <p:nvSpPr>
          <p:cNvPr id="16" name="TextBox 11">
            <a:extLst>
              <a:ext uri="{FF2B5EF4-FFF2-40B4-BE49-F238E27FC236}">
                <a16:creationId xmlns:a16="http://schemas.microsoft.com/office/drawing/2014/main" xmlns="" id="{2076F3A4-1DED-42A2-8E57-8D050DBB8F39}"/>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7" name="TextBox 6">
            <a:extLst>
              <a:ext uri="{FF2B5EF4-FFF2-40B4-BE49-F238E27FC236}">
                <a16:creationId xmlns:a16="http://schemas.microsoft.com/office/drawing/2014/main" xmlns="" id="{ED504D5A-B928-41D0-945D-DA91EE59CE2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67323579"/>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2800" dirty="0"/>
              <a:t>Alpha-Beta</a:t>
            </a:r>
            <a:r>
              <a:rPr lang="en-US" altLang="en-US" sz="1800" dirty="0"/>
              <a:t> </a:t>
            </a:r>
            <a:r>
              <a:rPr lang="en-US" altLang="en-US" sz="2800" dirty="0"/>
              <a:t>Example (continued)</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0513"/>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0" name="Rectangle 6"/>
          <p:cNvSpPr>
            <a:spLocks noChangeArrowheads="1"/>
          </p:cNvSpPr>
          <p:nvPr/>
        </p:nvSpPr>
        <p:spPr bwMode="auto">
          <a:xfrm>
            <a:off x="5410200" y="5562600"/>
            <a:ext cx="457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5061" name="Group 7"/>
          <p:cNvGrpSpPr>
            <a:grpSpLocks/>
          </p:cNvGrpSpPr>
          <p:nvPr/>
        </p:nvGrpSpPr>
        <p:grpSpPr bwMode="auto">
          <a:xfrm>
            <a:off x="4925595" y="3783681"/>
            <a:ext cx="444500" cy="319087"/>
            <a:chOff x="3128" y="2583"/>
            <a:chExt cx="280" cy="201"/>
          </a:xfrm>
        </p:grpSpPr>
        <p:pic>
          <p:nvPicPr>
            <p:cNvPr id="4506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50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5062"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5063" name="TextBox 10"/>
          <p:cNvSpPr txBox="1">
            <a:spLocks noChangeArrowheads="1"/>
          </p:cNvSpPr>
          <p:nvPr/>
        </p:nvSpPr>
        <p:spPr bwMode="auto">
          <a:xfrm>
            <a:off x="3429000" y="354931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=3</a:t>
            </a:r>
            <a:endParaRPr lang="en-US" altLang="en-US" b="0" dirty="0">
              <a:latin typeface="Times New Roman" pitchFamily="18" charset="0"/>
            </a:endParaRPr>
          </a:p>
        </p:txBody>
      </p:sp>
      <p:sp>
        <p:nvSpPr>
          <p:cNvPr id="45064" name="Text Box 10"/>
          <p:cNvSpPr txBox="1">
            <a:spLocks noChangeArrowheads="1"/>
          </p:cNvSpPr>
          <p:nvPr/>
        </p:nvSpPr>
        <p:spPr bwMode="auto">
          <a:xfrm>
            <a:off x="685800" y="4495800"/>
            <a:ext cx="3003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62</a:t>
            </a:fld>
            <a:endParaRPr lang="en-US"/>
          </a:p>
        </p:txBody>
      </p:sp>
      <p:sp>
        <p:nvSpPr>
          <p:cNvPr id="15" name="TextBox 11">
            <a:extLst>
              <a:ext uri="{FF2B5EF4-FFF2-40B4-BE49-F238E27FC236}">
                <a16:creationId xmlns:a16="http://schemas.microsoft.com/office/drawing/2014/main" xmlns="" id="{6432A67A-DEA9-4EC5-A75A-CF8628AD5A6B}"/>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6" name="TextBox 6">
            <a:extLst>
              <a:ext uri="{FF2B5EF4-FFF2-40B4-BE49-F238E27FC236}">
                <a16:creationId xmlns:a16="http://schemas.microsoft.com/office/drawing/2014/main" xmlns="" id="{DFC9855D-71B2-41AE-827E-DB058CFFB34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91351973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z="2800" dirty="0"/>
              <a:t>Alpha-Beta Example (continued)</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12937"/>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6084" name="Text Box 10"/>
          <p:cNvSpPr txBox="1">
            <a:spLocks noChangeArrowheads="1"/>
          </p:cNvSpPr>
          <p:nvPr/>
        </p:nvSpPr>
        <p:spPr bwMode="auto">
          <a:xfrm>
            <a:off x="4191000" y="2065337"/>
            <a:ext cx="306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p:txBody>
      </p:sp>
      <p:sp>
        <p:nvSpPr>
          <p:cNvPr id="46085" name="TextBox 7"/>
          <p:cNvSpPr txBox="1">
            <a:spLocks noChangeArrowheads="1"/>
          </p:cNvSpPr>
          <p:nvPr/>
        </p:nvSpPr>
        <p:spPr bwMode="auto">
          <a:xfrm>
            <a:off x="5867400" y="229393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6086" name="Text Box 10"/>
          <p:cNvSpPr txBox="1">
            <a:spLocks noChangeArrowheads="1"/>
          </p:cNvSpPr>
          <p:nvPr/>
        </p:nvSpPr>
        <p:spPr bwMode="auto">
          <a:xfrm>
            <a:off x="5791200" y="3665537"/>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3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46087" name="Straight Arrow Connector 10"/>
          <p:cNvCxnSpPr>
            <a:cxnSpLocks noChangeShapeType="1"/>
          </p:cNvCxnSpPr>
          <p:nvPr/>
        </p:nvCxnSpPr>
        <p:spPr bwMode="auto">
          <a:xfrm flipV="1">
            <a:off x="5257800" y="3055937"/>
            <a:ext cx="19050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6088" name="Rectangle 9"/>
          <p:cNvSpPr>
            <a:spLocks noChangeArrowheads="1"/>
          </p:cNvSpPr>
          <p:nvPr/>
        </p:nvSpPr>
        <p:spPr bwMode="auto">
          <a:xfrm>
            <a:off x="7315200" y="2446337"/>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63</a:t>
            </a:fld>
            <a:endParaRPr lang="en-US"/>
          </a:p>
        </p:txBody>
      </p:sp>
      <p:sp>
        <p:nvSpPr>
          <p:cNvPr id="11" name="TextBox 6">
            <a:extLst>
              <a:ext uri="{FF2B5EF4-FFF2-40B4-BE49-F238E27FC236}">
                <a16:creationId xmlns:a16="http://schemas.microsoft.com/office/drawing/2014/main" xmlns="" id="{54DD8DAF-1CD7-42AB-9B66-0CEFA0F4EF49}"/>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12568449"/>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2800" dirty="0"/>
              <a:t>Alpha-Beta Example (continued)</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8" name="TextBox 8"/>
          <p:cNvSpPr txBox="1">
            <a:spLocks noChangeArrowheads="1"/>
          </p:cNvSpPr>
          <p:nvPr/>
        </p:nvSpPr>
        <p:spPr bwMode="auto">
          <a:xfrm>
            <a:off x="51054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7109"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7110" name="Text Box 10"/>
          <p:cNvSpPr txBox="1">
            <a:spLocks noChangeArrowheads="1"/>
          </p:cNvSpPr>
          <p:nvPr/>
        </p:nvSpPr>
        <p:spPr bwMode="auto">
          <a:xfrm>
            <a:off x="6553200" y="2819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47111" name="Rectangle 11"/>
          <p:cNvSpPr>
            <a:spLocks noChangeArrowheads="1"/>
          </p:cNvSpPr>
          <p:nvPr/>
        </p:nvSpPr>
        <p:spPr bwMode="auto">
          <a:xfrm>
            <a:off x="5105400" y="3886200"/>
            <a:ext cx="30480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47112" name="Straight Arrow Connector 13"/>
          <p:cNvCxnSpPr>
            <a:cxnSpLocks noChangeShapeType="1"/>
          </p:cNvCxnSpPr>
          <p:nvPr/>
        </p:nvCxnSpPr>
        <p:spPr bwMode="auto">
          <a:xfrm rot="5400000">
            <a:off x="6057901" y="2933700"/>
            <a:ext cx="838200" cy="3175"/>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7113"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64</a:t>
            </a:fld>
            <a:endParaRPr lang="en-US"/>
          </a:p>
        </p:txBody>
      </p:sp>
      <p:sp>
        <p:nvSpPr>
          <p:cNvPr id="12" name="TextBox 6">
            <a:extLst>
              <a:ext uri="{FF2B5EF4-FFF2-40B4-BE49-F238E27FC236}">
                <a16:creationId xmlns:a16="http://schemas.microsoft.com/office/drawing/2014/main" xmlns="" id="{B82184EA-F8D7-4EC9-B205-34160C93459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6512336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z="2800" dirty="0"/>
              <a:t>Alpha-Beta Example (continued)</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2" name="TextBox 8"/>
          <p:cNvSpPr txBox="1">
            <a:spLocks noChangeArrowheads="1"/>
          </p:cNvSpPr>
          <p:nvPr/>
        </p:nvSpPr>
        <p:spPr bwMode="auto">
          <a:xfrm>
            <a:off x="50292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8133"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8134" name="Text Box 10"/>
          <p:cNvSpPr txBox="1">
            <a:spLocks noChangeArrowheads="1"/>
          </p:cNvSpPr>
          <p:nvPr/>
        </p:nvSpPr>
        <p:spPr bwMode="auto">
          <a:xfrm>
            <a:off x="6553200" y="25908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48135" name="Rectangle 11"/>
          <p:cNvSpPr>
            <a:spLocks noChangeArrowheads="1"/>
          </p:cNvSpPr>
          <p:nvPr/>
        </p:nvSpPr>
        <p:spPr bwMode="auto">
          <a:xfrm>
            <a:off x="6284495" y="3886200"/>
            <a:ext cx="18288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8136"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65</a:t>
            </a:fld>
            <a:endParaRPr lang="en-US"/>
          </a:p>
        </p:txBody>
      </p:sp>
      <p:sp>
        <p:nvSpPr>
          <p:cNvPr id="11" name="TextBox 6">
            <a:extLst>
              <a:ext uri="{FF2B5EF4-FFF2-40B4-BE49-F238E27FC236}">
                <a16:creationId xmlns:a16="http://schemas.microsoft.com/office/drawing/2014/main" xmlns="" id="{5430966B-555E-46A3-9489-A03C4BBD9CF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2624503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z="2800" dirty="0"/>
              <a:t>Alpha-Beta Example (continued)</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9156" name="TextBox 8"/>
          <p:cNvSpPr txBox="1">
            <a:spLocks noChangeArrowheads="1"/>
          </p:cNvSpPr>
          <p:nvPr/>
        </p:nvSpPr>
        <p:spPr bwMode="auto">
          <a:xfrm>
            <a:off x="6553200" y="3200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9157" name="Text Box 10"/>
          <p:cNvSpPr txBox="1">
            <a:spLocks noChangeArrowheads="1"/>
          </p:cNvSpPr>
          <p:nvPr/>
        </p:nvSpPr>
        <p:spPr bwMode="auto">
          <a:xfrm>
            <a:off x="7391400" y="3276600"/>
            <a:ext cx="1049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so prune.</a:t>
            </a:r>
          </a:p>
        </p:txBody>
      </p:sp>
      <p:sp>
        <p:nvSpPr>
          <p:cNvPr id="49158" name="TextBox 10"/>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9159"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66</a:t>
            </a:fld>
            <a:endParaRPr lang="en-US"/>
          </a:p>
        </p:txBody>
      </p:sp>
      <p:sp>
        <p:nvSpPr>
          <p:cNvPr id="10" name="TextBox 6">
            <a:extLst>
              <a:ext uri="{FF2B5EF4-FFF2-40B4-BE49-F238E27FC236}">
                <a16:creationId xmlns:a16="http://schemas.microsoft.com/office/drawing/2014/main" xmlns="" id="{5D101EB9-8560-4EF9-83DA-5405B6B5CB10}"/>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2536612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z="2800" dirty="0"/>
              <a:t>Alpha-Beta Example (continued)</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0180" name="Text Box 10"/>
          <p:cNvSpPr txBox="1">
            <a:spLocks noChangeArrowheads="1"/>
          </p:cNvSpPr>
          <p:nvPr/>
        </p:nvSpPr>
        <p:spPr bwMode="auto">
          <a:xfrm>
            <a:off x="6477000" y="27432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sp>
        <p:nvSpPr>
          <p:cNvPr id="50181" name="Text Box 10"/>
          <p:cNvSpPr txBox="1">
            <a:spLocks noChangeArrowheads="1"/>
          </p:cNvSpPr>
          <p:nvPr/>
        </p:nvSpPr>
        <p:spPr bwMode="auto">
          <a:xfrm>
            <a:off x="3276600" y="1600200"/>
            <a:ext cx="3068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50182" name="TextBox 12"/>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cxnSp>
        <p:nvCxnSpPr>
          <p:cNvPr id="50183" name="Straight Arrow Connector 14"/>
          <p:cNvCxnSpPr>
            <a:cxnSpLocks noChangeShapeType="1"/>
          </p:cNvCxnSpPr>
          <p:nvPr/>
        </p:nvCxnSpPr>
        <p:spPr bwMode="auto">
          <a:xfrm rot="5400000" flipH="1" flipV="1">
            <a:off x="6058694" y="2932906"/>
            <a:ext cx="838200" cy="1588"/>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0184"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67</a:t>
            </a:fld>
            <a:endParaRPr lang="en-US"/>
          </a:p>
        </p:txBody>
      </p:sp>
      <p:sp>
        <p:nvSpPr>
          <p:cNvPr id="11" name="TextBox 6">
            <a:extLst>
              <a:ext uri="{FF2B5EF4-FFF2-40B4-BE49-F238E27FC236}">
                <a16:creationId xmlns:a16="http://schemas.microsoft.com/office/drawing/2014/main" xmlns="" id="{1F691D61-6B4F-48F0-8C07-28ED75EBF97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9455720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z="2800" dirty="0"/>
              <a:t>Alpha-Beta Example (continued)</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12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1205"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1206" name="TextBox 9"/>
          <p:cNvSpPr txBox="1">
            <a:spLocks noChangeArrowheads="1"/>
          </p:cNvSpPr>
          <p:nvPr/>
        </p:nvSpPr>
        <p:spPr bwMode="auto">
          <a:xfrm>
            <a:off x="43434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1207" name="TextBox 10"/>
          <p:cNvSpPr txBox="1">
            <a:spLocks noChangeArrowheads="1"/>
          </p:cNvSpPr>
          <p:nvPr/>
        </p:nvSpPr>
        <p:spPr bwMode="auto">
          <a:xfrm>
            <a:off x="7696200" y="3581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51208" name="Text Box 10"/>
          <p:cNvSpPr txBox="1">
            <a:spLocks noChangeArrowheads="1"/>
          </p:cNvSpPr>
          <p:nvPr/>
        </p:nvSpPr>
        <p:spPr bwMode="auto">
          <a:xfrm>
            <a:off x="6781800" y="28956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51209" name="Rectangle 13"/>
          <p:cNvSpPr>
            <a:spLocks noChangeArrowheads="1"/>
          </p:cNvSpPr>
          <p:nvPr/>
        </p:nvSpPr>
        <p:spPr bwMode="auto">
          <a:xfrm>
            <a:off x="6248400" y="2438400"/>
            <a:ext cx="6858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1210" name="Rectangle 14"/>
          <p:cNvSpPr>
            <a:spLocks noChangeArrowheads="1"/>
          </p:cNvSpPr>
          <p:nvPr/>
        </p:nvSpPr>
        <p:spPr bwMode="auto">
          <a:xfrm>
            <a:off x="6781800" y="4038600"/>
            <a:ext cx="838200" cy="1524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51211" name="Straight Arrow Connector 16"/>
          <p:cNvCxnSpPr>
            <a:cxnSpLocks noChangeShapeType="1"/>
          </p:cNvCxnSpPr>
          <p:nvPr/>
        </p:nvCxnSpPr>
        <p:spPr bwMode="auto">
          <a:xfrm>
            <a:off x="6019800" y="2895600"/>
            <a:ext cx="1524000" cy="6858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1212" name="Rectangle 14"/>
          <p:cNvSpPr>
            <a:spLocks noChangeArrowheads="1"/>
          </p:cNvSpPr>
          <p:nvPr/>
        </p:nvSpPr>
        <p:spPr bwMode="auto">
          <a:xfrm>
            <a:off x="5791200" y="2362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68</a:t>
            </a:fld>
            <a:endParaRPr lang="en-US"/>
          </a:p>
        </p:txBody>
      </p:sp>
      <p:sp>
        <p:nvSpPr>
          <p:cNvPr id="15" name="TextBox 6">
            <a:extLst>
              <a:ext uri="{FF2B5EF4-FFF2-40B4-BE49-F238E27FC236}">
                <a16:creationId xmlns:a16="http://schemas.microsoft.com/office/drawing/2014/main" xmlns="" id="{3D67ED56-2C6F-48AA-B11A-15BAB537657A}"/>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2588615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z="2800" dirty="0"/>
              <a:t>Alpha-Beta Example (continued)</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22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2229"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2230" name="TextBox 9"/>
          <p:cNvSpPr txBox="1">
            <a:spLocks noChangeArrowheads="1"/>
          </p:cNvSpPr>
          <p:nvPr/>
        </p:nvSpPr>
        <p:spPr bwMode="auto">
          <a:xfrm>
            <a:off x="7696200" y="3352800"/>
            <a:ext cx="10668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=14</a:t>
            </a:r>
            <a:endParaRPr lang="en-US" altLang="en-US" b="0">
              <a:solidFill>
                <a:srgbClr val="FF0000"/>
              </a:solidFill>
              <a:latin typeface="Times New Roman" pitchFamily="18" charset="0"/>
            </a:endParaRPr>
          </a:p>
        </p:txBody>
      </p:sp>
      <p:sp>
        <p:nvSpPr>
          <p:cNvPr id="52231"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2232" name="Text Box 10"/>
          <p:cNvSpPr txBox="1">
            <a:spLocks noChangeArrowheads="1"/>
          </p:cNvSpPr>
          <p:nvPr/>
        </p:nvSpPr>
        <p:spPr bwMode="auto">
          <a:xfrm>
            <a:off x="73152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2233"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69</a:t>
            </a:fld>
            <a:endParaRPr lang="en-US"/>
          </a:p>
        </p:txBody>
      </p:sp>
      <p:sp>
        <p:nvSpPr>
          <p:cNvPr id="12" name="TextBox 6">
            <a:extLst>
              <a:ext uri="{FF2B5EF4-FFF2-40B4-BE49-F238E27FC236}">
                <a16:creationId xmlns:a16="http://schemas.microsoft.com/office/drawing/2014/main" xmlns="" id="{4865EDF0-1400-4912-B5F1-C839A6F173B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3478495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259" y="1219200"/>
            <a:ext cx="6324600" cy="5029200"/>
          </a:xfrm>
          <a:prstGeom prst="rect">
            <a:avLst/>
          </a:prstGeom>
          <a:blipFill>
            <a:blip r:embed="rId2" cstate="print">
              <a:extLst>
                <a:ext uri="{28A0092B-C50C-407E-A947-70E740481C1C}">
                  <a14:useLocalDpi xmlns:a14="http://schemas.microsoft.com/office/drawing/2010/main" val="0"/>
                </a:ext>
              </a:extLst>
            </a:blip>
            <a:srcRect/>
            <a:stretch>
              <a:fillRect l="1" t="-15156" r="-4819" b="-16450"/>
            </a:stretch>
          </a:blipFill>
        </p:spPr>
        <p:txBody>
          <a:bodyPr wrap="square" lIns="0" tIns="0" rIns="0" bIns="0" rtlCol="0">
            <a:noAutofit/>
          </a:bodyPr>
          <a:lstStyle/>
          <a:p>
            <a:pPr defTabSz="820487" eaLnBrk="1" fontAlgn="auto" hangingPunct="1">
              <a:spcBef>
                <a:spcPts val="0"/>
              </a:spcBef>
              <a:spcAft>
                <a:spcPts val="0"/>
              </a:spcAft>
            </a:pPr>
            <a:endParaRPr sz="1600">
              <a:solidFill>
                <a:prstClr val="black"/>
              </a:solidFill>
              <a:latin typeface="Calibri"/>
            </a:endParaRPr>
          </a:p>
        </p:txBody>
      </p:sp>
      <p:sp>
        <p:nvSpPr>
          <p:cNvPr id="3" name="Title 2"/>
          <p:cNvSpPr>
            <a:spLocks noGrp="1"/>
          </p:cNvSpPr>
          <p:nvPr>
            <p:ph type="title"/>
          </p:nvPr>
        </p:nvSpPr>
        <p:spPr>
          <a:xfrm>
            <a:off x="685800" y="609600"/>
            <a:ext cx="8382000" cy="457200"/>
          </a:xfrm>
        </p:spPr>
        <p:txBody>
          <a:bodyPr/>
          <a:lstStyle/>
          <a:p>
            <a:r>
              <a:rPr lang="en-US" dirty="0"/>
              <a:t>May 11, 1997</a:t>
            </a:r>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7</a:t>
            </a:fld>
            <a:endParaRPr lang="en-US"/>
          </a:p>
        </p:txBody>
      </p:sp>
    </p:spTree>
    <p:extLst>
      <p:ext uri="{BB962C8B-B14F-4D97-AF65-F5344CB8AC3E}">
        <p14:creationId xmlns:p14="http://schemas.microsoft.com/office/powerpoint/2010/main" val="37106481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z="2800" dirty="0"/>
              <a:t>Alpha-Beta Example (continued)</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5063"/>
            <a:ext cx="7539038"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32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419350"/>
            <a:ext cx="5222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3253" name="Rectangle 9"/>
          <p:cNvSpPr>
            <a:spLocks noChangeArrowheads="1"/>
          </p:cNvSpPr>
          <p:nvPr/>
        </p:nvSpPr>
        <p:spPr bwMode="auto">
          <a:xfrm>
            <a:off x="6216650" y="2438400"/>
            <a:ext cx="26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3254" name="TextBox 9"/>
          <p:cNvSpPr txBox="1">
            <a:spLocks noChangeArrowheads="1"/>
          </p:cNvSpPr>
          <p:nvPr/>
        </p:nvSpPr>
        <p:spPr bwMode="auto">
          <a:xfrm>
            <a:off x="7848600" y="3352800"/>
            <a:ext cx="11430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=5</a:t>
            </a:r>
            <a:endParaRPr lang="en-US" altLang="en-US" b="0">
              <a:solidFill>
                <a:srgbClr val="FF0000"/>
              </a:solidFill>
              <a:latin typeface="Times New Roman" pitchFamily="18" charset="0"/>
            </a:endParaRPr>
          </a:p>
        </p:txBody>
      </p:sp>
      <p:sp>
        <p:nvSpPr>
          <p:cNvPr id="53255"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3256" name="Text Box 10"/>
          <p:cNvSpPr txBox="1">
            <a:spLocks noChangeArrowheads="1"/>
          </p:cNvSpPr>
          <p:nvPr/>
        </p:nvSpPr>
        <p:spPr bwMode="auto">
          <a:xfrm>
            <a:off x="72390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3257"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70</a:t>
            </a:fld>
            <a:endParaRPr lang="en-US"/>
          </a:p>
        </p:txBody>
      </p:sp>
      <p:sp>
        <p:nvSpPr>
          <p:cNvPr id="12" name="TextBox 6">
            <a:extLst>
              <a:ext uri="{FF2B5EF4-FFF2-40B4-BE49-F238E27FC236}">
                <a16:creationId xmlns:a16="http://schemas.microsoft.com/office/drawing/2014/main" xmlns="" id="{DF17EC9F-9490-47D3-9236-FD565ADD5E6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5320776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z="2800" dirty="0"/>
              <a:t>Alpha-Beta Example (continued)</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42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4277" name="TextBox 9"/>
          <p:cNvSpPr txBox="1">
            <a:spLocks noChangeArrowheads="1"/>
          </p:cNvSpPr>
          <p:nvPr/>
        </p:nvSpPr>
        <p:spPr bwMode="auto">
          <a:xfrm>
            <a:off x="3657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4278" name="Text Box 10"/>
          <p:cNvSpPr txBox="1">
            <a:spLocks noChangeArrowheads="1"/>
          </p:cNvSpPr>
          <p:nvPr/>
        </p:nvSpPr>
        <p:spPr bwMode="auto">
          <a:xfrm>
            <a:off x="6172200" y="24384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54279" name="Straight Arrow Connector 13"/>
          <p:cNvCxnSpPr>
            <a:cxnSpLocks noChangeShapeType="1"/>
          </p:cNvCxnSpPr>
          <p:nvPr/>
        </p:nvCxnSpPr>
        <p:spPr bwMode="auto">
          <a:xfrm rot="10800000">
            <a:off x="5562600" y="2743200"/>
            <a:ext cx="1371600" cy="6096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4280"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71</a:t>
            </a:fld>
            <a:endParaRPr lang="en-US"/>
          </a:p>
        </p:txBody>
      </p:sp>
      <p:sp>
        <p:nvSpPr>
          <p:cNvPr id="11" name="TextBox 6">
            <a:extLst>
              <a:ext uri="{FF2B5EF4-FFF2-40B4-BE49-F238E27FC236}">
                <a16:creationId xmlns:a16="http://schemas.microsoft.com/office/drawing/2014/main" xmlns="" id="{EAFB3B70-DB2A-4365-B001-BD2427CEDFF1}"/>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11350284"/>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2800" dirty="0"/>
              <a:t>Alpha-Beta Example (continued)</a:t>
            </a: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498725"/>
            <a:ext cx="257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5302" name="Oval 10"/>
          <p:cNvSpPr>
            <a:spLocks noChangeArrowheads="1"/>
          </p:cNvSpPr>
          <p:nvPr/>
        </p:nvSpPr>
        <p:spPr bwMode="auto">
          <a:xfrm>
            <a:off x="5410200" y="2438400"/>
            <a:ext cx="381000" cy="381000"/>
          </a:xfrm>
          <a:prstGeom prst="ellipse">
            <a:avLst/>
          </a:prstGeom>
          <a:noFill/>
          <a:ln w="317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5303" name="TextBox 10"/>
          <p:cNvSpPr txBox="1">
            <a:spLocks noChangeArrowheads="1"/>
          </p:cNvSpPr>
          <p:nvPr/>
        </p:nvSpPr>
        <p:spPr bwMode="auto">
          <a:xfrm>
            <a:off x="5867400" y="1676400"/>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dirty="0">
                <a:solidFill>
                  <a:srgbClr val="FF0000"/>
                </a:solidFill>
                <a:latin typeface="Times New Roman" pitchFamily="18" charset="0"/>
              </a:rPr>
              <a:t>Max now makes it’s best move, as computed by Alpha-Beta</a:t>
            </a:r>
          </a:p>
        </p:txBody>
      </p:sp>
      <p:sp>
        <p:nvSpPr>
          <p:cNvPr id="55304"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72</a:t>
            </a:fld>
            <a:endParaRPr lang="en-US"/>
          </a:p>
        </p:txBody>
      </p:sp>
      <p:sp>
        <p:nvSpPr>
          <p:cNvPr id="11" name="TextBox 6">
            <a:extLst>
              <a:ext uri="{FF2B5EF4-FFF2-40B4-BE49-F238E27FC236}">
                <a16:creationId xmlns:a16="http://schemas.microsoft.com/office/drawing/2014/main" xmlns="" id="{6B9E9282-55EB-4EFC-9E77-6FA9A3DB3D9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6527742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73</a:t>
            </a:fld>
            <a:endParaRPr lang="en-US"/>
          </a:p>
        </p:txBody>
      </p:sp>
      <p:sp>
        <p:nvSpPr>
          <p:cNvPr id="46084" name="Text Box 82"/>
          <p:cNvSpPr txBox="1">
            <a:spLocks noChangeArrowheads="1"/>
          </p:cNvSpPr>
          <p:nvPr/>
        </p:nvSpPr>
        <p:spPr bwMode="auto">
          <a:xfrm>
            <a:off x="381000" y="533400"/>
            <a:ext cx="7194550" cy="579438"/>
          </a:xfrm>
          <a:prstGeom prst="rect">
            <a:avLst/>
          </a:prstGeom>
          <a:noFill/>
          <a:ln w="9525">
            <a:noFill/>
            <a:miter lim="800000"/>
            <a:headEnd/>
            <a:tailEnd/>
          </a:ln>
        </p:spPr>
        <p:txBody>
          <a:bodyPr wrap="none">
            <a:spAutoFit/>
          </a:bodyPr>
          <a:lstStyle/>
          <a:p>
            <a:pPr eaLnBrk="1" hangingPunct="1"/>
            <a:r>
              <a:rPr lang="en-US" sz="3200" b="1">
                <a:solidFill>
                  <a:srgbClr val="000066"/>
                </a:solidFill>
                <a:latin typeface="Arial" pitchFamily="34" charset="0"/>
              </a:rPr>
              <a:t>Effectiveness of Alpha-Beta Pruning</a:t>
            </a: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Guaranteed to compute same root value as Minimax</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Worst case: </a:t>
            </a:r>
            <a:r>
              <a:rPr lang="en-US" dirty="0">
                <a:latin typeface="Arial" pitchFamily="34" charset="0"/>
                <a:sym typeface="Symbol" pitchFamily="18" charset="2"/>
              </a:rPr>
              <a:t>no pruning, same as Minimax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dirty="0">
                <a:latin typeface="Arial" pitchFamily="34" charset="0"/>
                <a:sym typeface="Symbol" pitchFamily="18" charset="2"/>
              </a:rPr>
              <a:t>))</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Best case: </a:t>
            </a:r>
            <a:r>
              <a:rPr lang="en-US" dirty="0">
                <a:latin typeface="Arial" pitchFamily="34" charset="0"/>
                <a:sym typeface="Symbol" pitchFamily="18" charset="2"/>
              </a:rPr>
              <a:t>when each player’s best move is the first option examined, examines only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baseline="30000" dirty="0">
                <a:latin typeface="Arial" pitchFamily="34" charset="0"/>
                <a:sym typeface="Symbol" pitchFamily="18" charset="2"/>
              </a:rPr>
              <a:t>/2</a:t>
            </a:r>
            <a:r>
              <a:rPr lang="en-US" dirty="0">
                <a:latin typeface="Arial" pitchFamily="34" charset="0"/>
                <a:sym typeface="Symbol" pitchFamily="18" charset="2"/>
              </a:rPr>
              <a:t>) nodes, allowing to search twice as deep!</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49728250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74</a:t>
            </a:fld>
            <a:endParaRPr lang="en-US"/>
          </a:p>
        </p:txBody>
      </p:sp>
      <p:sp>
        <p:nvSpPr>
          <p:cNvPr id="46084" name="Text Box 82"/>
          <p:cNvSpPr txBox="1">
            <a:spLocks noChangeArrowheads="1"/>
          </p:cNvSpPr>
          <p:nvPr/>
        </p:nvSpPr>
        <p:spPr bwMode="auto">
          <a:xfrm>
            <a:off x="381000" y="228600"/>
            <a:ext cx="7924800" cy="1384995"/>
          </a:xfrm>
          <a:prstGeom prst="rect">
            <a:avLst/>
          </a:prstGeom>
          <a:noFill/>
          <a:ln w="9525">
            <a:noFill/>
            <a:miter lim="800000"/>
            <a:headEnd/>
            <a:tailEnd/>
          </a:ln>
        </p:spPr>
        <p:txBody>
          <a:bodyPr wrap="square">
            <a:spAutoFit/>
          </a:bodyPr>
          <a:lstStyle/>
          <a:p>
            <a:pPr eaLnBrk="1" hangingPunct="1"/>
            <a:r>
              <a:rPr lang="en-US" sz="2800" b="1" dirty="0">
                <a:latin typeface="Arial" pitchFamily="34" charset="0"/>
                <a:sym typeface="Symbol" pitchFamily="18" charset="2"/>
              </a:rPr>
              <a:t>When best move is the first examined, </a:t>
            </a:r>
            <a:br>
              <a:rPr lang="en-US" sz="2800" b="1" dirty="0">
                <a:latin typeface="Arial" pitchFamily="34" charset="0"/>
                <a:sym typeface="Symbol" pitchFamily="18" charset="2"/>
              </a:rPr>
            </a:br>
            <a:r>
              <a:rPr lang="en-US" sz="2800" b="1" dirty="0">
                <a:latin typeface="Arial" pitchFamily="34" charset="0"/>
                <a:sym typeface="Symbol" pitchFamily="18" charset="2"/>
              </a:rPr>
              <a:t>examines only O(</a:t>
            </a:r>
            <a:r>
              <a:rPr lang="en-US" sz="2800" b="1" dirty="0" err="1">
                <a:latin typeface="Arial" pitchFamily="34" charset="0"/>
                <a:sym typeface="Symbol" pitchFamily="18" charset="2"/>
              </a:rPr>
              <a:t>b</a:t>
            </a:r>
            <a:r>
              <a:rPr lang="en-US" sz="2800" b="1" baseline="30000" dirty="0" err="1">
                <a:latin typeface="Arial" pitchFamily="34" charset="0"/>
                <a:sym typeface="Symbol" pitchFamily="18" charset="2"/>
              </a:rPr>
              <a:t>d</a:t>
            </a:r>
            <a:r>
              <a:rPr lang="en-US" sz="2800" b="1" baseline="30000" dirty="0">
                <a:latin typeface="Arial" pitchFamily="34" charset="0"/>
                <a:sym typeface="Symbol" pitchFamily="18" charset="2"/>
              </a:rPr>
              <a:t>/2</a:t>
            </a:r>
            <a:r>
              <a:rPr lang="en-US" sz="2800" b="1" dirty="0">
                <a:latin typeface="Arial" pitchFamily="34" charset="0"/>
                <a:sym typeface="Symbol" pitchFamily="18" charset="2"/>
              </a:rPr>
              <a:t>) nodes….</a:t>
            </a:r>
          </a:p>
          <a:p>
            <a:pPr eaLnBrk="1" hangingPunct="1"/>
            <a:endParaRPr lang="en-US" sz="2800" b="1" dirty="0">
              <a:solidFill>
                <a:srgbClr val="000066"/>
              </a:solidFill>
              <a:latin typeface="Arial" pitchFamily="34" charset="0"/>
            </a:endParaRP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altLang="en-US" dirty="0">
                <a:latin typeface="Arial" pitchFamily="34" charset="0"/>
              </a:rPr>
              <a:t>So: run Iterative Deepening search, sort by value returned on last iteration.</a:t>
            </a:r>
            <a:endParaRPr lang="en-US" altLang="en-US"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altLang="en-US" dirty="0">
                <a:latin typeface="Arial" pitchFamily="34" charset="0"/>
              </a:rPr>
              <a:t>So: expand captures first, then threats, then forward moves, etc.</a:t>
            </a:r>
          </a:p>
          <a:p>
            <a:pPr marL="342900" indent="-342900">
              <a:spcBef>
                <a:spcPct val="20000"/>
              </a:spcBef>
              <a:buClr>
                <a:srgbClr val="000099"/>
              </a:buClr>
              <a:buSzPct val="100000"/>
              <a:buFont typeface="Symbol" pitchFamily="18" charset="2"/>
              <a:buChar char="·"/>
            </a:pPr>
            <a:endParaRPr lang="en-US" altLang="en-US" dirty="0">
              <a:latin typeface="Arial" pitchFamily="34" charset="0"/>
            </a:endParaRPr>
          </a:p>
          <a:p>
            <a:pPr marL="342900" lvl="0" indent="-342900">
              <a:spcBef>
                <a:spcPct val="20000"/>
              </a:spcBef>
              <a:buClr>
                <a:srgbClr val="000099"/>
              </a:buClr>
              <a:buSzPct val="100000"/>
              <a:buFont typeface="Symbol" pitchFamily="18" charset="2"/>
              <a:buChar char="·"/>
            </a:pPr>
            <a:r>
              <a:rPr lang="en-US" altLang="en-US" b="1" kern="0" dirty="0">
                <a:solidFill>
                  <a:srgbClr val="000000"/>
                </a:solidFill>
                <a:latin typeface="Arial"/>
                <a:ea typeface="ＭＳ Ｐゴシック" charset="-128"/>
              </a:rPr>
              <a:t>O(b</a:t>
            </a:r>
            <a:r>
              <a:rPr lang="en-US" altLang="en-US" b="1" kern="0" baseline="30000" dirty="0">
                <a:solidFill>
                  <a:srgbClr val="000000"/>
                </a:solidFill>
                <a:latin typeface="Arial"/>
                <a:ea typeface="ＭＳ Ｐゴシック" charset="-128"/>
              </a:rPr>
              <a:t>(d/2)</a:t>
            </a:r>
            <a:r>
              <a:rPr lang="en-US" altLang="en-US" b="1" kern="0" dirty="0">
                <a:solidFill>
                  <a:srgbClr val="000000"/>
                </a:solidFill>
                <a:latin typeface="Arial"/>
                <a:ea typeface="ＭＳ Ｐゴシック" charset="-128"/>
              </a:rPr>
              <a:t>) </a:t>
            </a:r>
            <a:r>
              <a:rPr lang="en-US" altLang="en-US" sz="2000" kern="0" dirty="0">
                <a:solidFill>
                  <a:srgbClr val="000000"/>
                </a:solidFill>
                <a:latin typeface="Arial"/>
                <a:ea typeface="ＭＳ Ｐゴシック" pitchFamily="-107" charset="-128"/>
              </a:rPr>
              <a:t>is the same as having a branching factor of </a:t>
            </a:r>
            <a:r>
              <a:rPr lang="en-US" altLang="en-US" sz="2000" kern="0" dirty="0" err="1">
                <a:solidFill>
                  <a:srgbClr val="000000"/>
                </a:solidFill>
                <a:latin typeface="Arial"/>
                <a:ea typeface="ＭＳ Ｐゴシック" pitchFamily="-107" charset="-128"/>
              </a:rPr>
              <a:t>sqrt</a:t>
            </a:r>
            <a:r>
              <a:rPr lang="en-US" altLang="en-US" sz="2000" kern="0" dirty="0">
                <a:solidFill>
                  <a:srgbClr val="000000"/>
                </a:solidFill>
                <a:latin typeface="Arial"/>
                <a:ea typeface="ＭＳ Ｐゴシック" pitchFamily="-107" charset="-128"/>
              </a:rPr>
              <a:t>(b),</a:t>
            </a:r>
          </a:p>
          <a:p>
            <a:pPr marL="800100" lvl="1" indent="-342900">
              <a:spcBef>
                <a:spcPct val="20000"/>
              </a:spcBef>
              <a:buClr>
                <a:srgbClr val="000099"/>
              </a:buClr>
              <a:buSzPct val="100000"/>
              <a:buFont typeface="Symbol" pitchFamily="18" charset="2"/>
              <a:buChar char="·"/>
            </a:pPr>
            <a:r>
              <a:rPr lang="en-US" altLang="en-US" sz="1800" kern="0" dirty="0">
                <a:solidFill>
                  <a:srgbClr val="000000"/>
                </a:solidFill>
                <a:latin typeface="Arial"/>
                <a:ea typeface="ＭＳ Ｐゴシック" pitchFamily="-107" charset="-128"/>
              </a:rPr>
              <a:t>Since (</a:t>
            </a:r>
            <a:r>
              <a:rPr lang="en-US" altLang="en-US" sz="1800" kern="0" dirty="0" err="1">
                <a:solidFill>
                  <a:srgbClr val="000000"/>
                </a:solidFill>
                <a:latin typeface="Arial"/>
                <a:ea typeface="ＭＳ Ｐゴシック" pitchFamily="-107" charset="-128"/>
              </a:rPr>
              <a:t>sqrt</a:t>
            </a:r>
            <a:r>
              <a:rPr lang="en-US" altLang="en-US" sz="1800" kern="0" dirty="0">
                <a:solidFill>
                  <a:srgbClr val="000000"/>
                </a:solidFill>
                <a:latin typeface="Arial"/>
                <a:ea typeface="ＭＳ Ｐゴシック" pitchFamily="-107" charset="-128"/>
              </a:rPr>
              <a:t>(b))</a:t>
            </a:r>
            <a:r>
              <a:rPr lang="en-US" altLang="en-US" sz="1800" kern="0" baseline="30000" dirty="0">
                <a:solidFill>
                  <a:srgbClr val="000000"/>
                </a:solidFill>
                <a:latin typeface="Arial"/>
                <a:ea typeface="ＭＳ Ｐゴシック" pitchFamily="-107" charset="-128"/>
              </a:rPr>
              <a:t>d</a:t>
            </a:r>
            <a:r>
              <a:rPr lang="en-US" altLang="en-US" sz="1800" kern="0" dirty="0">
                <a:solidFill>
                  <a:srgbClr val="000000"/>
                </a:solidFill>
                <a:latin typeface="Arial"/>
                <a:ea typeface="ＭＳ Ｐゴシック" pitchFamily="-107" charset="-128"/>
              </a:rPr>
              <a:t> =  b</a:t>
            </a:r>
            <a:r>
              <a:rPr lang="en-US" altLang="en-US" sz="1800" kern="0" baseline="30000" dirty="0">
                <a:solidFill>
                  <a:srgbClr val="000000"/>
                </a:solidFill>
                <a:latin typeface="Arial"/>
                <a:ea typeface="ＭＳ Ｐゴシック" pitchFamily="-107" charset="-128"/>
              </a:rPr>
              <a:t>(d/2)</a:t>
            </a:r>
            <a:endParaRPr lang="en-US" altLang="en-US" sz="1800" kern="0" dirty="0">
              <a:solidFill>
                <a:srgbClr val="000000"/>
              </a:solidFill>
              <a:latin typeface="Arial"/>
              <a:ea typeface="ＭＳ Ｐゴシック" pitchFamily="-107" charset="-128"/>
            </a:endParaRPr>
          </a:p>
          <a:p>
            <a:pPr marL="742950" lvl="1" indent="-285750">
              <a:spcBef>
                <a:spcPct val="20000"/>
              </a:spcBef>
              <a:buClr>
                <a:srgbClr val="000099"/>
              </a:buClr>
              <a:buSzPct val="100000"/>
              <a:buFontTx/>
              <a:buChar char="•"/>
            </a:pPr>
            <a:r>
              <a:rPr lang="en-US" altLang="en-US" sz="2000" kern="0" dirty="0">
                <a:solidFill>
                  <a:srgbClr val="000000"/>
                </a:solidFill>
                <a:latin typeface="Arial"/>
                <a:ea typeface="ＭＳ Ｐゴシック" pitchFamily="-107" charset="-128"/>
              </a:rPr>
              <a:t>e.g., in chess go from b ~ 35  to  b ~ 6</a:t>
            </a: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For Deep Blue, alpha-beta pruning reduced the average branching factor from 35-40 to 6, as expected, doubling search depth</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584091446"/>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US" dirty="0">
                <a:ea typeface="ＭＳ Ｐゴシック" pitchFamily="34" charset="-128"/>
              </a:rPr>
              <a:t>Real systems use a few more tricks</a:t>
            </a:r>
          </a:p>
        </p:txBody>
      </p:sp>
      <p:sp>
        <p:nvSpPr>
          <p:cNvPr id="47107" name="Content Placeholder 5"/>
          <p:cNvSpPr>
            <a:spLocks noGrp="1"/>
          </p:cNvSpPr>
          <p:nvPr>
            <p:ph idx="1"/>
          </p:nvPr>
        </p:nvSpPr>
        <p:spPr/>
        <p:txBody>
          <a:bodyPr/>
          <a:lstStyle/>
          <a:p>
            <a:r>
              <a:rPr lang="en-US" dirty="0">
                <a:ea typeface="ＭＳ Ｐゴシック" pitchFamily="34" charset="-128"/>
              </a:rPr>
              <a:t>Expand the proposed solution a little farther</a:t>
            </a:r>
          </a:p>
          <a:p>
            <a:pPr lvl="1"/>
            <a:r>
              <a:rPr lang="en-US" dirty="0">
                <a:ea typeface="ＭＳ Ｐゴシック" pitchFamily="34" charset="-128"/>
              </a:rPr>
              <a:t>Just to make sure there are no surprises</a:t>
            </a:r>
          </a:p>
          <a:p>
            <a:r>
              <a:rPr lang="en-US" dirty="0">
                <a:ea typeface="ＭＳ Ｐゴシック" pitchFamily="34" charset="-128"/>
              </a:rPr>
              <a:t>Learn better board evaluation functions</a:t>
            </a:r>
          </a:p>
          <a:p>
            <a:pPr lvl="1"/>
            <a:r>
              <a:rPr lang="en-US" dirty="0">
                <a:ea typeface="ＭＳ Ｐゴシック" pitchFamily="34" charset="-128"/>
              </a:rPr>
              <a:t>E.g., for backgammon</a:t>
            </a:r>
          </a:p>
          <a:p>
            <a:r>
              <a:rPr lang="en-US" dirty="0">
                <a:ea typeface="ＭＳ Ｐゴシック" pitchFamily="34" charset="-128"/>
              </a:rPr>
              <a:t>Learn model of your opponent</a:t>
            </a:r>
          </a:p>
          <a:p>
            <a:pPr lvl="1"/>
            <a:r>
              <a:rPr lang="en-US" dirty="0">
                <a:ea typeface="ＭＳ Ｐゴシック" pitchFamily="34" charset="-128"/>
              </a:rPr>
              <a:t>E.g., for poker</a:t>
            </a:r>
          </a:p>
          <a:p>
            <a:r>
              <a:rPr lang="en-US" dirty="0">
                <a:ea typeface="ＭＳ Ｐゴシック" pitchFamily="34" charset="-128"/>
              </a:rPr>
              <a:t>Do stochastic search</a:t>
            </a:r>
          </a:p>
          <a:p>
            <a:pPr lvl="1"/>
            <a:r>
              <a:rPr lang="en-US" dirty="0">
                <a:ea typeface="ＭＳ Ｐゴシック" pitchFamily="34" charset="-128"/>
              </a:rPr>
              <a:t>E.g., for go</a:t>
            </a:r>
          </a:p>
          <a:p>
            <a:pPr lvl="2"/>
            <a:endParaRPr lang="en-US" dirty="0">
              <a:ea typeface="ＭＳ Ｐゴシック" pitchFamily="34" charset="-128"/>
            </a:endParaRPr>
          </a:p>
        </p:txBody>
      </p:sp>
      <p:sp>
        <p:nvSpPr>
          <p:cNvPr id="47108"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7109" name="Slide Number Placeholder 2"/>
          <p:cNvSpPr>
            <a:spLocks noGrp="1"/>
          </p:cNvSpPr>
          <p:nvPr>
            <p:ph type="sldNum" sz="quarter" idx="12"/>
          </p:nvPr>
        </p:nvSpPr>
        <p:spPr>
          <a:noFill/>
        </p:spPr>
        <p:txBody>
          <a:bodyPr/>
          <a:lstStyle/>
          <a:p>
            <a:r>
              <a:rPr lang="en-US"/>
              <a:t>       </a:t>
            </a:r>
            <a:fld id="{68AAE6BE-DA45-44C1-8BFE-0FF3C13A01CC}" type="slidenum">
              <a:rPr lang="en-US" smtClean="0"/>
              <a:pPr/>
              <a:t>75</a:t>
            </a:fld>
            <a:endParaRPr lang="en-US"/>
          </a:p>
        </p:txBody>
      </p:sp>
    </p:spTree>
    <p:extLst>
      <p:ext uri="{BB962C8B-B14F-4D97-AF65-F5344CB8AC3E}">
        <p14:creationId xmlns:p14="http://schemas.microsoft.com/office/powerpoint/2010/main" val="195686064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9834" y="1191049"/>
            <a:ext cx="5930602" cy="291353"/>
          </a:xfrm>
          <a:prstGeom prst="rect">
            <a:avLst/>
          </a:prstGeom>
        </p:spPr>
        <p:txBody>
          <a:bodyPr wrap="square" lIns="0" tIns="0" rIns="0" bIns="0" rtlCol="0">
            <a:noAutofit/>
          </a:bodyPr>
          <a:lstStyle/>
          <a:p>
            <a:pPr marL="11397">
              <a:lnSpc>
                <a:spcPts val="2288"/>
              </a:lnSpc>
              <a:spcBef>
                <a:spcPts val="114"/>
              </a:spcBef>
            </a:pPr>
            <a:endParaRPr sz="2200" dirty="0">
              <a:latin typeface="Times New Roman"/>
              <a:cs typeface="Times New Roman"/>
            </a:endParaRPr>
          </a:p>
        </p:txBody>
      </p:sp>
      <p:sp>
        <p:nvSpPr>
          <p:cNvPr id="4" name="Title 3"/>
          <p:cNvSpPr>
            <a:spLocks noGrp="1"/>
          </p:cNvSpPr>
          <p:nvPr>
            <p:ph type="title"/>
          </p:nvPr>
        </p:nvSpPr>
        <p:spPr>
          <a:xfrm>
            <a:off x="457200" y="609600"/>
            <a:ext cx="8534400" cy="457200"/>
          </a:xfrm>
        </p:spPr>
        <p:txBody>
          <a:bodyPr/>
          <a:lstStyle/>
          <a:p>
            <a:r>
              <a:rPr lang="en-US" sz="2800" dirty="0">
                <a:ea typeface="ＭＳ Ｐゴシック" pitchFamily="34" charset="-128"/>
              </a:rPr>
              <a:t>Ratings of human &amp; computer chess champions</a:t>
            </a:r>
          </a:p>
        </p:txBody>
      </p:sp>
      <p:sp>
        <p:nvSpPr>
          <p:cNvPr id="3" name="Date Placeholder 2"/>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8</a:t>
            </a:fld>
            <a:endParaRPr lang="en-US"/>
          </a:p>
        </p:txBody>
      </p:sp>
      <p:pic>
        <p:nvPicPr>
          <p:cNvPr id="6" name="Picture 2" descr="https://pbs.twimg.com/media/C5tJ-FYU4AA9Q6t.jpg">
            <a:extLst>
              <a:ext uri="{FF2B5EF4-FFF2-40B4-BE49-F238E27FC236}">
                <a16:creationId xmlns="" xmlns:a16="http://schemas.microsoft.com/office/drawing/2014/main" id="{97C66875-D1CF-4DC4-9257-6DCBCF482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4005" y="1191049"/>
            <a:ext cx="6170195" cy="4665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A8231AE5-4B3E-4A2D-8C96-4D60FBF37400}"/>
              </a:ext>
            </a:extLst>
          </p:cNvPr>
          <p:cNvSpPr txBox="1"/>
          <p:nvPr/>
        </p:nvSpPr>
        <p:spPr bwMode="auto">
          <a:xfrm>
            <a:off x="2514600" y="5980567"/>
            <a:ext cx="8153400" cy="297889"/>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1400" i="1" dirty="0">
                <a:solidFill>
                  <a:srgbClr val="000000"/>
                </a:solidFill>
              </a:rPr>
              <a:t>https://srconstantin.wordpress.com/2017/01/28/performance-trends-in-ai/</a:t>
            </a:r>
          </a:p>
        </p:txBody>
      </p:sp>
    </p:spTree>
    <p:extLst>
      <p:ext uri="{BB962C8B-B14F-4D97-AF65-F5344CB8AC3E}">
        <p14:creationId xmlns:p14="http://schemas.microsoft.com/office/powerpoint/2010/main" val="422458084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CIS </a:t>
            </a:r>
            <a:r>
              <a:rPr lang="en-US" smtClean="0"/>
              <a:t>521 - </a:t>
            </a:r>
            <a:r>
              <a:rPr lang="en-US" dirty="0"/>
              <a:t>Intro </a:t>
            </a:r>
            <a:r>
              <a:rPr lang="en-US"/>
              <a:t>to </a:t>
            </a:r>
            <a:r>
              <a:rPr lang="en-US" smtClean="0"/>
              <a:t>AI - </a:t>
            </a:r>
            <a:r>
              <a:rPr lang="en-US" dirty="0"/>
              <a:t>Fall 2016</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9</a:t>
            </a:fld>
            <a:r>
              <a:rPr lang="en-US" altLang="en-US"/>
              <a:t> </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40632" y="93993"/>
            <a:ext cx="7734300" cy="6587544"/>
          </a:xfrm>
          <a:prstGeom prst="rect">
            <a:avLst/>
          </a:prstGeom>
        </p:spPr>
      </p:pic>
      <p:sp>
        <p:nvSpPr>
          <p:cNvPr id="7" name="TextBox 6"/>
          <p:cNvSpPr txBox="1"/>
          <p:nvPr/>
        </p:nvSpPr>
        <p:spPr>
          <a:xfrm>
            <a:off x="304800" y="5451901"/>
            <a:ext cx="1828800" cy="830997"/>
          </a:xfrm>
          <a:prstGeom prst="rect">
            <a:avLst/>
          </a:prstGeom>
          <a:noFill/>
        </p:spPr>
        <p:txBody>
          <a:bodyPr wrap="square" rtlCol="0">
            <a:spAutoFit/>
          </a:bodyPr>
          <a:lstStyle/>
          <a:p>
            <a:r>
              <a:rPr lang="en-US" dirty="0"/>
              <a:t>(from:  The Guardian)</a:t>
            </a:r>
          </a:p>
        </p:txBody>
      </p:sp>
    </p:spTree>
    <p:extLst>
      <p:ext uri="{BB962C8B-B14F-4D97-AF65-F5344CB8AC3E}">
        <p14:creationId xmlns:p14="http://schemas.microsoft.com/office/powerpoint/2010/main" val="360769304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9608</TotalTime>
  <Words>4954</Words>
  <Application>Microsoft Macintosh PowerPoint</Application>
  <PresentationFormat>Letter Paper (8.5x11 in)</PresentationFormat>
  <Paragraphs>1111</Paragraphs>
  <Slides>75</Slides>
  <Notes>45</Notes>
  <HiddenSlides>15</HiddenSlides>
  <MMClips>2</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8" baseType="lpstr">
      <vt:lpstr>Calibri</vt:lpstr>
      <vt:lpstr>Franklin Gothic Medium</vt:lpstr>
      <vt:lpstr>ＭＳ Ｐゴシック</vt:lpstr>
      <vt:lpstr>MS Shell Dlg</vt:lpstr>
      <vt:lpstr>Symbol</vt:lpstr>
      <vt:lpstr>Times</vt:lpstr>
      <vt:lpstr>Times New Roman</vt:lpstr>
      <vt:lpstr>Verdana</vt:lpstr>
      <vt:lpstr>Wingdings</vt:lpstr>
      <vt:lpstr>Wingdings 2</vt:lpstr>
      <vt:lpstr>Arial</vt:lpstr>
      <vt:lpstr>2_bbn-upenn</vt:lpstr>
      <vt:lpstr>Equation</vt:lpstr>
      <vt:lpstr>PEAS: Specifying an Amazon delivery drone</vt:lpstr>
      <vt:lpstr>PowerPoint Presentation</vt:lpstr>
      <vt:lpstr>PEAS: Specifying an Amazon delivery drone</vt:lpstr>
      <vt:lpstr>PEAS: Specifying an Amazon delivery drone</vt:lpstr>
      <vt:lpstr>Game-playing AIs: Games and  Adversarial Search   </vt:lpstr>
      <vt:lpstr>Games: Outline of Unit</vt:lpstr>
      <vt:lpstr>May 11, 1997</vt:lpstr>
      <vt:lpstr>Ratings of human &amp; computer chess champions</vt:lpstr>
      <vt:lpstr>PowerPoint Presentation</vt:lpstr>
      <vt:lpstr>The Simplest Game Environment</vt:lpstr>
      <vt:lpstr>Key properties of our sample games</vt:lpstr>
      <vt:lpstr>More complicated games</vt:lpstr>
      <vt:lpstr>Pac-Man</vt:lpstr>
      <vt:lpstr>Formalizing the Game setup</vt:lpstr>
      <vt:lpstr>How to Play a Game by Searching</vt:lpstr>
      <vt:lpstr>Hexapawn: A very simple Game</vt:lpstr>
      <vt:lpstr>Hexapawn: A very simple Game</vt:lpstr>
      <vt:lpstr>Hexapawn: Three Possible First Moves</vt:lpstr>
      <vt:lpstr>Game Trees</vt:lpstr>
      <vt:lpstr>Hexapawn: Simplified Game Tree for 2 Moves</vt:lpstr>
      <vt:lpstr>Adversarial Search</vt:lpstr>
      <vt:lpstr>Battle of Wits</vt:lpstr>
      <vt:lpstr>MAX &amp; MIN Nodes : An egocentric view</vt:lpstr>
      <vt:lpstr>Game Trees</vt:lpstr>
      <vt:lpstr>Evaluation functions: f(n)</vt:lpstr>
      <vt:lpstr>A Partial Game Tree for Tic-Tac-Toe</vt:lpstr>
      <vt:lpstr>Chess Evaluation Functions</vt:lpstr>
      <vt:lpstr>Some Chess Positions and their Evaluations</vt:lpstr>
      <vt:lpstr>The Minimax Rule (AIMA 5.2)</vt:lpstr>
      <vt:lpstr>The Minimax Rule: `Don’t play hope chess’</vt:lpstr>
      <vt:lpstr>The Minimax Procedure</vt:lpstr>
      <vt:lpstr>PowerPoint Presentation</vt:lpstr>
      <vt:lpstr>Adversarial Search (Minimax)</vt:lpstr>
      <vt:lpstr>Minimax Implementation</vt:lpstr>
      <vt:lpstr>Minimax Implementation (Dispatch)</vt:lpstr>
      <vt:lpstr>Minimax Example</vt:lpstr>
      <vt:lpstr>What if MIN does not play optimally?</vt:lpstr>
      <vt:lpstr>Comments on Minimax Search</vt:lpstr>
      <vt:lpstr>Alpha-Beta Pruning (AIMA 5.3)</vt:lpstr>
      <vt:lpstr>Alpha-Beta Pruning</vt:lpstr>
      <vt:lpstr>Alpha-Beta Pruning</vt:lpstr>
      <vt:lpstr>Alpha-Beta Implementation</vt:lpstr>
      <vt:lpstr>Alpha-Beta Pruning Properties</vt:lpstr>
      <vt:lpstr>Alpha-Beta Pruning</vt:lpstr>
      <vt:lpstr>Alpha-Beta Pruning</vt:lpstr>
      <vt:lpstr>Games and Adversarial Search II  </vt:lpstr>
      <vt:lpstr>Alpha-Beta Pruning (AIMA 5.3)</vt:lpstr>
      <vt:lpstr>Review: The Minimax Rule</vt:lpstr>
      <vt:lpstr>PowerPoint Presentation</vt:lpstr>
      <vt:lpstr>Minimax Algorithm</vt:lpstr>
      <vt:lpstr>Alpha-Beta Pruning</vt:lpstr>
      <vt:lpstr>Alpha-Beta Pruning II</vt:lpstr>
      <vt:lpstr>Alpha-Beta Pruning IIIa</vt:lpstr>
      <vt:lpstr>Alpha-Beta Pruning IIIb</vt:lpstr>
      <vt:lpstr>Alpha-beta Algorithm: In detail</vt:lpstr>
      <vt:lpstr>When to Prune </vt:lpstr>
      <vt:lpstr>Pseudocode for Alpha-Beta Algorithm</vt:lpstr>
      <vt:lpstr>Pseudocode for Alpha-Beta Algorithm</vt:lpstr>
      <vt:lpstr>Alpha-Beta Algorithm II</vt:lpstr>
      <vt:lpstr>An Alpha-Beta Example</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PowerPoint Presentation</vt:lpstr>
      <vt:lpstr>PowerPoint Presentation</vt:lpstr>
      <vt:lpstr>Real systems use a few more tricks</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532</cp:revision>
  <cp:lastPrinted>2000-10-17T23:42:17Z</cp:lastPrinted>
  <dcterms:created xsi:type="dcterms:W3CDTF">2000-09-21T14:49:05Z</dcterms:created>
  <dcterms:modified xsi:type="dcterms:W3CDTF">2019-07-12T20:00:26Z</dcterms:modified>
</cp:coreProperties>
</file>